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62" r:id="rId5"/>
    <p:sldId id="257" r:id="rId6"/>
    <p:sldId id="264" r:id="rId7"/>
    <p:sldId id="258" r:id="rId8"/>
    <p:sldId id="260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61" r:id="rId18"/>
    <p:sldId id="26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06286-B63A-41FE-926D-E2B254E4B278}" v="5" dt="2026-02-18T13:56:0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33"/>
  </p:normalViewPr>
  <p:slideViewPr>
    <p:cSldViewPr snapToGrid="0">
      <p:cViewPr varScale="1">
        <p:scale>
          <a:sx n="114" d="100"/>
          <a:sy n="114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67B4-9ADB-B94F-8DDD-66899AAEEBB3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EEF10-ADEB-2D4D-ABE0-54582FE958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11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animaatio&#10;&#10;Tekoälyllä luotu sisältö voi olla virheellistä.">
            <a:extLst>
              <a:ext uri="{FF2B5EF4-FFF2-40B4-BE49-F238E27FC236}">
                <a16:creationId xmlns:a16="http://schemas.microsoft.com/office/drawing/2014/main" id="{CC66C7D7-0E88-7F43-C88C-B02EA5855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0A04E2-C7F0-5790-25DF-09915F666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2373" y="2079834"/>
            <a:ext cx="5970105" cy="2052776"/>
          </a:xfrm>
        </p:spPr>
        <p:txBody>
          <a:bodyPr anchor="b"/>
          <a:lstStyle>
            <a:lvl1pPr algn="l">
              <a:defRPr sz="4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" name="Kuva 2" descr="Kuva, joka sisältää kohteen Fontti, teksti, Grafiikka, kuvakaappaus&#10;&#10;Tekoälyllä luotu sisältö voi olla virheellistä.">
            <a:extLst>
              <a:ext uri="{FF2B5EF4-FFF2-40B4-BE49-F238E27FC236}">
                <a16:creationId xmlns:a16="http://schemas.microsoft.com/office/drawing/2014/main" id="{F7ADBB13-2865-D43B-2600-07A4591602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091"/>
          <a:stretch>
            <a:fillRect/>
          </a:stretch>
        </p:blipFill>
        <p:spPr>
          <a:xfrm>
            <a:off x="3422373" y="4126791"/>
            <a:ext cx="3393456" cy="1143000"/>
          </a:xfrm>
          <a:prstGeom prst="rect">
            <a:avLst/>
          </a:prstGeom>
        </p:spPr>
      </p:pic>
      <p:pic>
        <p:nvPicPr>
          <p:cNvPr id="12" name="Kuva 11" descr="Kuva, joka sisältää kohteen Grafiikka, graafinen suunnittelu, Fontti, ympyrä&#10;&#10;Tekoälyllä luotu sisältö voi olla virheellistä.">
            <a:extLst>
              <a:ext uri="{FF2B5EF4-FFF2-40B4-BE49-F238E27FC236}">
                <a16:creationId xmlns:a16="http://schemas.microsoft.com/office/drawing/2014/main" id="{09D65B07-9003-7C95-0C3D-6177043CD0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791" y="432822"/>
            <a:ext cx="981481" cy="909665"/>
          </a:xfrm>
          <a:prstGeom prst="rect">
            <a:avLst/>
          </a:prstGeom>
        </p:spPr>
      </p:pic>
      <p:pic>
        <p:nvPicPr>
          <p:cNvPr id="15" name="Kuva 14" descr="Kuva, joka sisältää kohteen Fontti, Grafiikka, graafinen suunnittelu, teksti&#10;&#10;Tekoälyllä luotu sisältö voi olla virheellistä.">
            <a:extLst>
              <a:ext uri="{FF2B5EF4-FFF2-40B4-BE49-F238E27FC236}">
                <a16:creationId xmlns:a16="http://schemas.microsoft.com/office/drawing/2014/main" id="{B025EE79-AF1F-AAB8-5B17-2D9397ABA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6967" y="4675215"/>
            <a:ext cx="20828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3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E9F6A5-968A-0B82-BC2F-6591FE4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140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15AD7E-FEEE-2AEC-CE5B-E782FE7B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4639"/>
            <a:ext cx="7258395" cy="33794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AC8B6B-C485-1779-9828-FBD08E70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9B1186B-072D-6149-B4A5-B9C46365F35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A3F688-284F-DC50-C5F1-1DC437F13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9516" y="2544639"/>
            <a:ext cx="2994283" cy="1661601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 descr="Kuva, joka sisältää kohteen Grafiikka, Fontti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BC355E74-2329-297D-DD9C-AB1582B06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13" y="6133418"/>
            <a:ext cx="2604860" cy="422016"/>
          </a:xfrm>
          <a:prstGeom prst="rect">
            <a:avLst/>
          </a:prstGeom>
        </p:spPr>
      </p:pic>
      <p:pic>
        <p:nvPicPr>
          <p:cNvPr id="10" name="Kuva 9" descr="Kuva, joka sisältää kohteen Fontti, Grafiikka, teksti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87563612-3E2E-91EF-6B87-A9258290D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8999" y="6237368"/>
            <a:ext cx="1647497" cy="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umennus&#10;&#10;Tekoälyllä luotu sisältö voi olla virheellistä.">
            <a:extLst>
              <a:ext uri="{FF2B5EF4-FFF2-40B4-BE49-F238E27FC236}">
                <a16:creationId xmlns:a16="http://schemas.microsoft.com/office/drawing/2014/main" id="{7BB3CF77-A06F-1E99-FE43-79192C7A0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7030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E039516-0A43-33DA-F121-18AECEB72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1198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dirty="0"/>
              <a:t>Muokkaa välilehden otsikkoa.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4597F1-E247-6E28-6ADC-DFE849A5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9B1186B-072D-6149-B4A5-B9C46365F35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3" name="Kuva 2" descr="Kuva, joka sisältää kohteen Grafiikka, Fontti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719D5219-1AF6-47F5-B3E3-5994EB084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13" y="6133418"/>
            <a:ext cx="2604860" cy="422016"/>
          </a:xfrm>
          <a:prstGeom prst="rect">
            <a:avLst/>
          </a:prstGeom>
        </p:spPr>
      </p:pic>
      <p:pic>
        <p:nvPicPr>
          <p:cNvPr id="4" name="Kuva 3" descr="Kuva, joka sisältää kohteen Fontti, Grafiikka, teksti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345871DC-B067-967D-BA45-FE41FF7EE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8999" y="6237368"/>
            <a:ext cx="1647497" cy="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4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78B78D-B98D-0EE2-8C71-503F0C94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237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4DB1AE-2C74-3918-C261-CF9AEEECF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5737"/>
            <a:ext cx="5181600" cy="335487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EF35BB-8CF5-67D5-5EAD-4523D408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5737"/>
            <a:ext cx="5181600" cy="335487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DE2228-1C5F-557B-AEB6-9DB79621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9B1186B-072D-6149-B4A5-B9C46365F35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 descr="Kuva, joka sisältää kohteen Grafiikka, Fontti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F2C8CE2E-75BF-FEE7-2E72-1D5789669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13" y="6133418"/>
            <a:ext cx="2604860" cy="422016"/>
          </a:xfrm>
          <a:prstGeom prst="rect">
            <a:avLst/>
          </a:prstGeom>
        </p:spPr>
      </p:pic>
      <p:pic>
        <p:nvPicPr>
          <p:cNvPr id="6" name="Kuva 5" descr="Kuva, joka sisältää kohteen Fontti, Grafiikka, teksti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818ABCC5-FA72-B764-AAE1-AFB1DB678D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8999" y="6237368"/>
            <a:ext cx="1647497" cy="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209AC-8954-8DC6-BD9D-AC11DAE4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330981-3A85-E6E9-97F8-B1737D19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F9B8C2-E42D-7E0C-F592-826A3E74C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3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5A884CD-7012-BD09-EB19-56605B1B8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F7BF21E-A229-A42B-DA0D-6FCF70E75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3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68BE514-30FD-DF0A-4AAA-2BE7FCF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9B1186B-072D-6149-B4A5-B9C46365F35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 descr="Kuva, joka sisältää kohteen Grafiikka, Fontti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A61B08C1-EF97-22C6-FBFC-D033D13E1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13" y="6133418"/>
            <a:ext cx="2604860" cy="422016"/>
          </a:xfrm>
          <a:prstGeom prst="rect">
            <a:avLst/>
          </a:prstGeom>
        </p:spPr>
      </p:pic>
      <p:pic>
        <p:nvPicPr>
          <p:cNvPr id="8" name="Kuva 7" descr="Kuva, joka sisältää kohteen Fontti, Grafiikka, teksti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2B561882-2E63-2756-DF60-FF66E396F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8999" y="6237368"/>
            <a:ext cx="1647497" cy="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7A6919-85FD-E5EA-F6EF-539419B6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CDE0F5-228E-0842-FC1E-026F6AE5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9B1186B-072D-6149-B4A5-B9C46365F35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 descr="Kuva, joka sisältää kohteen Grafiikka, Fontti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4032AB17-8507-4271-AABF-E53CE01F4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13" y="6133418"/>
            <a:ext cx="2604860" cy="422016"/>
          </a:xfrm>
          <a:prstGeom prst="rect">
            <a:avLst/>
          </a:prstGeom>
        </p:spPr>
      </p:pic>
      <p:pic>
        <p:nvPicPr>
          <p:cNvPr id="7" name="Kuva 6" descr="Kuva, joka sisältää kohteen Fontti, Grafiikka, teksti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FFF88EA8-DB25-97C6-1B00-27B35B7C0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8999" y="6237368"/>
            <a:ext cx="1647497" cy="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2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Fontti, teksti, Grafiikka, kuvakaappaus&#10;&#10;Tekoälyllä luotu sisältö voi olla virheellistä.">
            <a:extLst>
              <a:ext uri="{FF2B5EF4-FFF2-40B4-BE49-F238E27FC236}">
                <a16:creationId xmlns:a16="http://schemas.microsoft.com/office/drawing/2014/main" id="{D477D29A-F679-2E9D-842E-64B871AC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498"/>
          <a:stretch>
            <a:fillRect/>
          </a:stretch>
        </p:blipFill>
        <p:spPr>
          <a:xfrm>
            <a:off x="2481218" y="2715489"/>
            <a:ext cx="6767745" cy="16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D03FA10-65AF-6642-CCBF-3C70E488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5C08AE-1E47-FCBB-5E90-A6018D5A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08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FC0471-D1C0-A5A4-A614-50D1C9354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365125"/>
            <a:ext cx="93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B05B39EE-992B-1B42-906E-CF1BC3B356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 descr="Kuva, joka sisältää kohteen Grafiikka, Fontti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85602FE9-A712-53E3-16C4-36456602E5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33448" y="6151778"/>
            <a:ext cx="1843914" cy="3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0C463"/>
        </a:buClr>
        <a:buFont typeface="Arial" panose="020B0604020202020204" pitchFamily="34" charset="0"/>
        <a:buChar char="•"/>
        <a:defRPr sz="2800" b="0" i="0" kern="1200" spc="0">
          <a:solidFill>
            <a:schemeClr val="tx1">
              <a:lumMod val="90000"/>
              <a:lumOff val="10000"/>
            </a:schemeClr>
          </a:solidFill>
          <a:latin typeface="Aptos Light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0C463"/>
        </a:buClr>
        <a:buFont typeface="Arial" panose="020B0604020202020204" pitchFamily="34" charset="0"/>
        <a:buChar char="•"/>
        <a:defRPr sz="2400" b="0" i="0" kern="1200" spc="0">
          <a:solidFill>
            <a:schemeClr val="tx1">
              <a:lumMod val="90000"/>
              <a:lumOff val="10000"/>
            </a:schemeClr>
          </a:solidFill>
          <a:latin typeface="Aptos Light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0C463"/>
        </a:buClr>
        <a:buFont typeface="Arial" panose="020B0604020202020204" pitchFamily="34" charset="0"/>
        <a:buChar char="•"/>
        <a:defRPr sz="2000" b="0" i="0" kern="1200" spc="0">
          <a:solidFill>
            <a:schemeClr val="tx1">
              <a:lumMod val="90000"/>
              <a:lumOff val="10000"/>
            </a:schemeClr>
          </a:solidFill>
          <a:latin typeface="Aptos Light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0C463"/>
        </a:buClr>
        <a:buFont typeface="Arial" panose="020B0604020202020204" pitchFamily="34" charset="0"/>
        <a:buChar char="•"/>
        <a:defRPr sz="1800" b="0" i="0" kern="1200" spc="0">
          <a:solidFill>
            <a:schemeClr val="tx1">
              <a:lumMod val="90000"/>
              <a:lumOff val="10000"/>
            </a:schemeClr>
          </a:solidFill>
          <a:latin typeface="Aptos Ligh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0C463"/>
        </a:buClr>
        <a:buFont typeface="Arial" panose="020B0604020202020204" pitchFamily="34" charset="0"/>
        <a:buChar char="•"/>
        <a:defRPr sz="1800" b="0" i="0" kern="1200" spc="0">
          <a:solidFill>
            <a:schemeClr val="tx1">
              <a:lumMod val="90000"/>
              <a:lumOff val="10000"/>
            </a:schemeClr>
          </a:solidFill>
          <a:latin typeface="Aptos Ligh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episode/50GVBoqord03qfeS6KYMTq" TargetMode="External"/><Relationship Id="rId7" Type="http://schemas.openxmlformats.org/officeDocument/2006/relationships/hyperlink" Target="https://open.spotify.com/episode/2WV1NaaZpHS3eK0wouOojG" TargetMode="External"/><Relationship Id="rId2" Type="http://schemas.openxmlformats.org/officeDocument/2006/relationships/hyperlink" Target="https://www.kirkonulkomaanapu.fi/ajankohtaista/blogi/miten-kirkon-ulkomaanapu-edistaa-rauhaa-kriisialueill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irkonulkomaanapu.fi/ajankohtaista/artikkelit/wuden-perhe-menetti-tulipalossa-kaiken-omaisuutensa-nyt-tytar-toivoo-kampaamostaan-pelastusta/" TargetMode="External"/><Relationship Id="rId5" Type="http://schemas.openxmlformats.org/officeDocument/2006/relationships/hyperlink" Target="https://www.kirkonulkomaanapu.fi/ajankohtaista/artikkelit/ugandan-pakolaistilanne-kasvaa-tuki-vaheni-rajusti/" TargetMode="External"/><Relationship Id="rId4" Type="http://schemas.openxmlformats.org/officeDocument/2006/relationships/hyperlink" Target="https://www.kirkonulkomaanapu.fi/ajankohtaista/artikkelit/vakivalta-jatti-sydamen-kenialainen-festus-kipkorir-loysi-rauhan-koulutuksen-ansiosta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1ABB0E-E231-510C-C37E-F947CFB69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5. Nuoret rauhanrakentajina</a:t>
            </a:r>
          </a:p>
        </p:txBody>
      </p:sp>
    </p:spTree>
    <p:extLst>
      <p:ext uri="{BB962C8B-B14F-4D97-AF65-F5344CB8AC3E}">
        <p14:creationId xmlns:p14="http://schemas.microsoft.com/office/powerpoint/2010/main" val="124241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86485-B3D7-655D-A125-9676E02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7C5D0-FD31-DE12-8B5E-B359388C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4639"/>
            <a:ext cx="10972799" cy="337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Palataan pohtimaan yhdessä.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32C90-F9BB-2B22-6AB1-87EA580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76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88DDF-2D03-9103-5BC8-EF558C27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 III: </a:t>
            </a:r>
            <a:r>
              <a:rPr lang="fi-FI" b="1" dirty="0"/>
              <a:t>Uutinen rauhantyöstä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9BACF0D-9CDF-F8D3-2831-8357D87B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397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86485-B3D7-655D-A125-9676E02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Uutinen rauhantyöstä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7C5D0-FD31-DE12-8B5E-B359388C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4639"/>
            <a:ext cx="10972799" cy="337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Pysytään samoissa ryhmissä. Jokainen ryhmä saa yhden artikkelin tai linkin podcastiin. Materiaali liittyy aiemmin luetun tarinan nuoren kotimaahan.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Tutustukaa paremmin valtiossa tehtävään rauhantyöhön lukemalla artikkeli tai kuuntelemalla pätkä podcastia.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Kirjoittakaa lyhyt uutinen, jossa nostatte esille jonkin esimerkin valtiossa tehdystä rauhantyöstä.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32C90-F9BB-2B22-6AB1-87EA580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886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86485-B3D7-655D-A125-9676E02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tehdään uutinen?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7C5D0-FD31-DE12-8B5E-B359388C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8532"/>
            <a:ext cx="4659985" cy="3435513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100" dirty="0"/>
              <a:t>Uutinen koostuu ainakin otsikosta, kuvasta, kuvatekstistä, ingressistä eli johdattelusta ja juttutekstistä.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100" dirty="0"/>
              <a:t>Apukysymyksiä uutisen tekoon:</a:t>
            </a:r>
          </a:p>
          <a:p>
            <a:pPr lvl="1"/>
            <a:r>
              <a:rPr lang="fi-FI" dirty="0"/>
              <a:t>Millaisia haasteita valtiossa on rauhalle ja sovinnolle?</a:t>
            </a:r>
          </a:p>
          <a:p>
            <a:pPr lvl="1"/>
            <a:r>
              <a:rPr lang="fi-FI" dirty="0"/>
              <a:t>Millaista rauhantyötä tehdään? </a:t>
            </a:r>
          </a:p>
          <a:p>
            <a:pPr lvl="1"/>
            <a:r>
              <a:rPr lang="fi-FI" dirty="0"/>
              <a:t>Keiden kanssa työtä tehdään? </a:t>
            </a:r>
          </a:p>
          <a:p>
            <a:pPr lvl="1"/>
            <a:r>
              <a:rPr lang="fi-FI" dirty="0"/>
              <a:t>Miten nuoret otetaan mukaan rauhantyöhön?</a:t>
            </a:r>
            <a:br>
              <a:rPr lang="fi-FI" dirty="0"/>
            </a:br>
            <a:endParaRPr lang="fi-FI" dirty="0"/>
          </a:p>
          <a:p>
            <a:r>
              <a:rPr lang="fi-FI" dirty="0"/>
              <a:t>Valmistautukaa esittelemään uutisenne muulle ryhmälle.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32C90-F9BB-2B22-6AB1-87EA580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6" name="Picture 5" descr="A person in a boat in a flooded area&#10;&#10;Description automatically generated">
            <a:extLst>
              <a:ext uri="{FF2B5EF4-FFF2-40B4-BE49-F238E27FC236}">
                <a16:creationId xmlns:a16="http://schemas.microsoft.com/office/drawing/2014/main" id="{65E54415-F545-4F68-B791-CE921580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22" y="547687"/>
            <a:ext cx="3906592" cy="5601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08150-B0B6-4036-B2B8-8AC8E7A7E9D1}"/>
              </a:ext>
            </a:extLst>
          </p:cNvPr>
          <p:cNvSpPr txBox="1"/>
          <p:nvPr/>
        </p:nvSpPr>
        <p:spPr>
          <a:xfrm>
            <a:off x="5919320" y="64734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OTSIKKO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667E0-4122-413A-AFA4-08F556D4C680}"/>
              </a:ext>
            </a:extLst>
          </p:cNvPr>
          <p:cNvSpPr txBox="1"/>
          <p:nvPr/>
        </p:nvSpPr>
        <p:spPr>
          <a:xfrm>
            <a:off x="5919320" y="226869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KUVA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C9F6D-BAE2-4056-942E-584388C93CE3}"/>
              </a:ext>
            </a:extLst>
          </p:cNvPr>
          <p:cNvSpPr txBox="1"/>
          <p:nvPr/>
        </p:nvSpPr>
        <p:spPr>
          <a:xfrm>
            <a:off x="5622256" y="382257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KUVATEKSTI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7D601-CC54-437C-92A0-67FF01F62ED0}"/>
              </a:ext>
            </a:extLst>
          </p:cNvPr>
          <p:cNvSpPr txBox="1"/>
          <p:nvPr/>
        </p:nvSpPr>
        <p:spPr>
          <a:xfrm>
            <a:off x="6097524" y="427698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dirty="0">
                <a:sym typeface="Wingdings" panose="05000000000000000000" pitchFamily="2" charset="2"/>
              </a:rPr>
              <a:t> </a:t>
            </a:r>
            <a:r>
              <a:rPr lang="fi-FI" b="1" dirty="0"/>
              <a:t>INGRESSI / </a:t>
            </a:r>
            <a:br>
              <a:rPr lang="fi-FI" b="1" dirty="0"/>
            </a:br>
            <a:r>
              <a:rPr lang="fi-FI" b="1" dirty="0"/>
              <a:t>JOHDATTELU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479A3-BE24-4353-8402-2D99AAE163A5}"/>
              </a:ext>
            </a:extLst>
          </p:cNvPr>
          <p:cNvSpPr txBox="1"/>
          <p:nvPr/>
        </p:nvSpPr>
        <p:spPr>
          <a:xfrm>
            <a:off x="5498185" y="505825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JUTTUTEKSTI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255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A39E33-0066-3643-319A-6DD6E7EE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Linkit artikkeleihin ja podcasteihin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545CED-358E-558D-663A-08FF7B71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055812"/>
            <a:ext cx="5157787" cy="34313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Yleisesti rauhantyöstä</a:t>
            </a:r>
            <a:endParaRPr lang="fi-FI" b="1" dirty="0">
              <a:hlinkClick r:id="rId2"/>
            </a:endParaRPr>
          </a:p>
          <a:p>
            <a:pPr marL="0" indent="0">
              <a:buNone/>
            </a:pPr>
            <a:r>
              <a:rPr lang="fi-FI" dirty="0">
                <a:hlinkClick r:id="rId2"/>
              </a:rPr>
              <a:t>Miten Kirkon Ulkomaanapu edistää rauhaa kriisialueilla? - Kirkon Ulkomaanapu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Kenia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Jakso 9: Keniassa ilmastokriisi tekee nuorista karjavarkaita • Tekoja</a:t>
            </a:r>
            <a:r>
              <a:rPr lang="fi-FI" dirty="0"/>
              <a:t> (4.00 - 18.45)</a:t>
            </a:r>
          </a:p>
          <a:p>
            <a:pPr marL="0" indent="0">
              <a:buNone/>
            </a:pPr>
            <a:r>
              <a:rPr lang="fi-FI" dirty="0">
                <a:hlinkClick r:id="rId4"/>
              </a:rPr>
              <a:t>Väkivalta jätti sydämen – kenialainen </a:t>
            </a:r>
            <a:r>
              <a:rPr lang="fi-FI" dirty="0" err="1">
                <a:hlinkClick r:id="rId4"/>
              </a:rPr>
              <a:t>Festus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Kipkorir</a:t>
            </a:r>
            <a:r>
              <a:rPr lang="fi-FI" dirty="0">
                <a:hlinkClick r:id="rId4"/>
              </a:rPr>
              <a:t> löysi rauhan koulutuksen ansiosta - Kirkon Ulkomaanapu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037688-BB52-600F-385F-67F7D9F20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6798" y="2055811"/>
            <a:ext cx="5183188" cy="34313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Uganda</a:t>
            </a:r>
          </a:p>
          <a:p>
            <a:pPr marL="0" indent="0">
              <a:buNone/>
            </a:pPr>
            <a:r>
              <a:rPr lang="fi-FI" dirty="0">
                <a:hlinkClick r:id="rId5"/>
              </a:rPr>
              <a:t>Ugandan pakolaistilanne kasvaa, tuki väheni rajusti - Kirkon Ulkomaanapu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Etelä-Sudan</a:t>
            </a:r>
          </a:p>
          <a:p>
            <a:pPr marL="0" indent="0">
              <a:buNone/>
            </a:pPr>
            <a:r>
              <a:rPr lang="fi-FI" dirty="0">
                <a:hlinkClick r:id="rId6"/>
              </a:rPr>
              <a:t>Kampaamo rauhan edistäjänä - Kirkon Ulkomaanapu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7"/>
              </a:rPr>
              <a:t>Jakso 11: Ammattikoulutus rakentaa tulevaisuutta Etelä-Sudanissa • Tekoja</a:t>
            </a:r>
            <a:r>
              <a:rPr lang="fi-FI" dirty="0"/>
              <a:t> (0.00 -14.10)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6AE045-AED4-F6DC-DF68-864EA0A3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EFF3C81-A4B6-4EBA-990A-EFBDF2458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94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3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86485-B3D7-655D-A125-9676E02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Harjoituksen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7C5D0-FD31-DE12-8B5E-B359388C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ptos Light" panose="020B0004020202020204"/>
              </a:rPr>
              <a:t>Osa I: Nuoret </a:t>
            </a:r>
            <a:r>
              <a:rPr lang="fi-FI" dirty="0" err="1">
                <a:latin typeface="Aptos Light" panose="020B0004020202020204"/>
              </a:rPr>
              <a:t>uutisotiskoissa</a:t>
            </a:r>
            <a:r>
              <a:rPr lang="fi-FI" dirty="0">
                <a:latin typeface="Aptos Light" panose="020B0004020202020204"/>
              </a:rPr>
              <a:t> (intro)</a:t>
            </a:r>
          </a:p>
          <a:p>
            <a:r>
              <a:rPr lang="fi-FI" dirty="0">
                <a:latin typeface="Aptos Light" panose="020B0004020202020204"/>
              </a:rPr>
              <a:t>Osa II: Nuorten rauhanrakentajien tarinoiden lukeminen ja niistä keskusteleminen</a:t>
            </a:r>
          </a:p>
          <a:p>
            <a:r>
              <a:rPr lang="fi-FI" dirty="0">
                <a:latin typeface="Aptos Light" panose="020B0004020202020204"/>
              </a:rPr>
              <a:t>Osa III: Uutinen rauhantyöstä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32C90-F9BB-2B22-6AB1-87EA580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004A12B-4388-A516-6518-10E92DF8C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6817" y="1932792"/>
            <a:ext cx="2994283" cy="166160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Tässä harjoituksessa tutustutaan itä-afrikkalaisten nuorten rauhanrakentajien tarinoihin, heidän kotimaidensa tilanteisiin sekä erilaisiin tapoihin edistää rauhaa ja sovintoa. </a:t>
            </a:r>
          </a:p>
        </p:txBody>
      </p:sp>
      <p:pic>
        <p:nvPicPr>
          <p:cNvPr id="7" name="Kuva 6" descr="Kuva, joka sisältää kohteen sydän, luovuus&#10;&#10;Tekoälyllä luotu sisältö voi olla virheellistä.">
            <a:extLst>
              <a:ext uri="{FF2B5EF4-FFF2-40B4-BE49-F238E27FC236}">
                <a16:creationId xmlns:a16="http://schemas.microsoft.com/office/drawing/2014/main" id="{7934696D-2500-625D-1D1B-D46974DF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961" y="3809162"/>
            <a:ext cx="1469371" cy="10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7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86485-B3D7-655D-A125-9676E02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7C5D0-FD31-DE12-8B5E-B359388C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Kasvattaa ymmärrystä Itä-Afrikan kolmessa valtiossa vallitsevista tilanteista, nuorten asemasta, sekä rauhantyöstä.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Ymmärtää nuorten merkitys rauhanrakentajina.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Tutustua rauhan ja sovinnon eteen tehtävään työhön sekä sen erilaisiin muotoihin ympäri maailmaa. 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32C90-F9BB-2B22-6AB1-87EA580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004A12B-4388-A516-6518-10E92DF8C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6817" y="1932792"/>
            <a:ext cx="2994283" cy="1661601"/>
          </a:xfrm>
        </p:spPr>
        <p:txBody>
          <a:bodyPr>
            <a:normAutofit/>
          </a:bodyPr>
          <a:lstStyle/>
          <a:p>
            <a:r>
              <a:rPr lang="fi-FI" dirty="0"/>
              <a:t>Harjoituksessa käsiteltävät kolme Itä-Afrikan valtiota ovat Kenia, Uganda ja Etelä-Sudan.</a:t>
            </a:r>
          </a:p>
        </p:txBody>
      </p:sp>
      <p:pic>
        <p:nvPicPr>
          <p:cNvPr id="7" name="Kuva 6" descr="Kuva, joka sisältää kohteen sydän, luovuus&#10;&#10;Tekoälyllä luotu sisältö voi olla virheellistä.">
            <a:extLst>
              <a:ext uri="{FF2B5EF4-FFF2-40B4-BE49-F238E27FC236}">
                <a16:creationId xmlns:a16="http://schemas.microsoft.com/office/drawing/2014/main" id="{7934696D-2500-625D-1D1B-D46974DF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961" y="3809162"/>
            <a:ext cx="1469371" cy="10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88DDF-2D03-9103-5BC8-EF558C27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 I: Nuoret uutisotsikoissa (intro)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9BACF0D-9CDF-F8D3-2831-8357D87B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582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3CEF4-850B-6E36-E4C3-7BDF113D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Millaisen kuvan nämä uutisotsikot antavat nuorista?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22D3-AFB6-26B2-61CD-10FF436459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BFE513-39E7-842A-9AF8-B38F0375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50597DB-8743-4747-A482-77D903E62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B91B58-1A20-44E2-980C-27BB6DC4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23" name="Content Placeholder 2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6D25E52-59F8-442A-9935-C0C3B9F71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2700" y="1370344"/>
            <a:ext cx="5181600" cy="2058656"/>
          </a:xfrm>
        </p:spPr>
      </p:pic>
      <p:pic>
        <p:nvPicPr>
          <p:cNvPr id="25" name="Picture 24" descr="A close up of a message&#10;&#10;Description automatically generated">
            <a:extLst>
              <a:ext uri="{FF2B5EF4-FFF2-40B4-BE49-F238E27FC236}">
                <a16:creationId xmlns:a16="http://schemas.microsoft.com/office/drawing/2014/main" id="{58DE9461-7665-4B15-BC0E-4467C01A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42994"/>
            <a:ext cx="5077651" cy="947207"/>
          </a:xfrm>
          <a:prstGeom prst="rect">
            <a:avLst/>
          </a:prstGeom>
        </p:spPr>
      </p:pic>
      <p:pic>
        <p:nvPicPr>
          <p:cNvPr id="27" name="Picture 26" descr="A group of people in front of a fire&#10;&#10;Description automatically generated">
            <a:extLst>
              <a:ext uri="{FF2B5EF4-FFF2-40B4-BE49-F238E27FC236}">
                <a16:creationId xmlns:a16="http://schemas.microsoft.com/office/drawing/2014/main" id="{CC9554A0-65E9-48F7-90F9-448CDC2F3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34" y="3306397"/>
            <a:ext cx="4480266" cy="2594218"/>
          </a:xfrm>
          <a:prstGeom prst="rect">
            <a:avLst/>
          </a:prstGeom>
        </p:spPr>
      </p:pic>
      <p:pic>
        <p:nvPicPr>
          <p:cNvPr id="29" name="Picture 28" descr="A close up of a text&#10;&#10;Description automatically generated">
            <a:extLst>
              <a:ext uri="{FF2B5EF4-FFF2-40B4-BE49-F238E27FC236}">
                <a16:creationId xmlns:a16="http://schemas.microsoft.com/office/drawing/2014/main" id="{2F254837-0544-41BE-B19D-2C67E08C8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583" y="2934430"/>
            <a:ext cx="3652301" cy="2135371"/>
          </a:xfrm>
          <a:prstGeom prst="rect">
            <a:avLst/>
          </a:prstGeom>
        </p:spPr>
      </p:pic>
      <p:pic>
        <p:nvPicPr>
          <p:cNvPr id="33" name="Picture 32" descr="A screenshot of a computer&#10;&#10;Description automatically generated">
            <a:extLst>
              <a:ext uri="{FF2B5EF4-FFF2-40B4-BE49-F238E27FC236}">
                <a16:creationId xmlns:a16="http://schemas.microsoft.com/office/drawing/2014/main" id="{E6DF59BA-B6AE-40D0-8782-7AF463181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1241402"/>
            <a:ext cx="4726311" cy="16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3CEF4-850B-6E36-E4C3-7BDF113D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407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Millaisen kuvan nämä uutisotsikot antavat nuorista?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BFE513-39E7-842A-9AF8-B38F0375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827F60E-81BB-4674-B1AF-57FF394E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2" name="Content Placeholder 11" descr="A white sign with black text&#10;&#10;Description automatically generated">
            <a:extLst>
              <a:ext uri="{FF2B5EF4-FFF2-40B4-BE49-F238E27FC236}">
                <a16:creationId xmlns:a16="http://schemas.microsoft.com/office/drawing/2014/main" id="{A530559D-F431-439B-AB71-F92B7E380A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9886" y="1307594"/>
            <a:ext cx="5181600" cy="1963214"/>
          </a:xfrm>
        </p:spPr>
      </p:pic>
      <p:pic>
        <p:nvPicPr>
          <p:cNvPr id="14" name="Picture 1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1111019-DFE7-4793-846D-64506A2C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25" y="5365405"/>
            <a:ext cx="3693148" cy="1316980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CCF2D52-0444-4C51-8CAD-603AB84B9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478" y="3299011"/>
            <a:ext cx="3334557" cy="1624268"/>
          </a:xfrm>
          <a:prstGeom prst="rect">
            <a:avLst/>
          </a:prstGeom>
        </p:spPr>
      </p:pic>
      <p:pic>
        <p:nvPicPr>
          <p:cNvPr id="18" name="Picture 17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46F13EB8-C5D4-4CD2-B172-DD22563CB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74" y="1429874"/>
            <a:ext cx="4619804" cy="3998251"/>
          </a:xfrm>
          <a:prstGeom prst="rect">
            <a:avLst/>
          </a:prstGeom>
        </p:spPr>
      </p:pic>
      <p:pic>
        <p:nvPicPr>
          <p:cNvPr id="20" name="Picture 19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207269B2-D969-4581-B7C9-856D30514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028" y="4217564"/>
            <a:ext cx="4086972" cy="20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86485-B3D7-655D-A125-9676E02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Nuoret ja rauha uutisissa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7C5D0-FD31-DE12-8B5E-B359388C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4639"/>
            <a:ext cx="10972799" cy="337942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Uutiset keskittyvät yleensä kertomaan huonoja asioita. Tämän vuoksi kuulemme paljon kriiseistä, sodista ja konflikteista.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Negatiivinen uutisointi voi vahvistaa mielikuviamme joistakin ihmisryhmistä tai maailman valtioista väkivaltaisina. Todellisuudessa syyt konfliktien ja väkivallan taustalla ovat yleensä monimutkaisia. Arkielämässä ihmiset tekevät jatkuvasti työtä rauhan ja sovinnon eteen.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Nuorten ääni jää usein puuttumaan julkisesta keskustelusta ja päätöksenteosta. Nuoret leimataan helposti ongelmaksi. Myös nuoret rakentavat rauhaa, vaikka he eivät aina pääse mukaan päätöksentekoon tai saa ääntään kuuluville.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Seuraavassa harjoitteessa tutustutaan kolmen nuoren tarinaan rauhan rakentamisesta Keniassa, Ugandassa ja Etelä-Sudanissa.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32C90-F9BB-2B22-6AB1-87EA580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025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88DDF-2D03-9103-5BC8-EF558C27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 II: </a:t>
            </a:r>
            <a:r>
              <a:rPr lang="fi-FI" b="1" dirty="0"/>
              <a:t>Nuorten rauhanrakentajien tarinat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9BACF0D-9CDF-F8D3-2831-8357D87B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39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86485-B3D7-655D-A125-9676E02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Nuorten rauhanrakentajien tarinat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7C5D0-FD31-DE12-8B5E-B359388C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4639"/>
            <a:ext cx="10972799" cy="337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Jakaudutaan 3-4 hengen ryhmiin. Jokainen ryhmä saa luettavakseen yhden itä-afrikkalaisen nuoren tarinan.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Lukekaa tarina ryhmän kanssa ja pohtikaa annettuja kysymyksiä. 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32C90-F9BB-2B22-6AB1-87EA580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186B-072D-6149-B4A5-B9C46365F353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613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1">
      <a:dk1>
        <a:srgbClr val="0A0A0A"/>
      </a:dk1>
      <a:lt1>
        <a:srgbClr val="FFFFFF"/>
      </a:lt1>
      <a:dk2>
        <a:srgbClr val="0E2841"/>
      </a:dk2>
      <a:lt2>
        <a:srgbClr val="E8E8E8"/>
      </a:lt2>
      <a:accent1>
        <a:srgbClr val="009874"/>
      </a:accent1>
      <a:accent2>
        <a:srgbClr val="A0C363"/>
      </a:accent2>
      <a:accent3>
        <a:srgbClr val="F297A2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a5dc54-be00-4e5d-9497-f1ae0f904d96" xsi:nil="true"/>
    <lcf76f155ced4ddcb4097134ff3c332f xmlns="b990b8f5-c672-49d6-9e30-83028a1545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B1F34927003408DE01A91E1962AAC" ma:contentTypeVersion="17" ma:contentTypeDescription="Create a new document." ma:contentTypeScope="" ma:versionID="ddd2dbf70d70439c3787e5a9d01e9048">
  <xsd:schema xmlns:xsd="http://www.w3.org/2001/XMLSchema" xmlns:xs="http://www.w3.org/2001/XMLSchema" xmlns:p="http://schemas.microsoft.com/office/2006/metadata/properties" xmlns:ns2="b990b8f5-c672-49d6-9e30-83028a1545e5" xmlns:ns3="c7a5dc54-be00-4e5d-9497-f1ae0f904d96" targetNamespace="http://schemas.microsoft.com/office/2006/metadata/properties" ma:root="true" ma:fieldsID="1b33c23153aeab6cc8d126a1fbd87ef2" ns2:_="" ns3:_="">
    <xsd:import namespace="b990b8f5-c672-49d6-9e30-83028a1545e5"/>
    <xsd:import namespace="c7a5dc54-be00-4e5d-9497-f1ae0f90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0b8f5-c672-49d6-9e30-83028a154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b1c7862-3d52-44c0-8c69-b47b0b2388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5dc54-be00-4e5d-9497-f1ae0f904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8d81104-79cb-42c4-b3ae-e0d87f770ed1}" ma:internalName="TaxCatchAll" ma:showField="CatchAllData" ma:web="c7a5dc54-be00-4e5d-9497-f1ae0f90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DB532-2675-4B46-96EC-36A2500E2425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04b2d81-a2d8-48aa-9946-82ab802dfaee"/>
    <ds:schemaRef ds:uri="http://schemas.microsoft.com/office/infopath/2007/PartnerControls"/>
    <ds:schemaRef ds:uri="http://purl.org/dc/terms/"/>
    <ds:schemaRef ds:uri="5dd69848-5dcd-4f69-a85e-e97eb4bae7c7"/>
    <ds:schemaRef ds:uri="http://www.w3.org/XML/1998/namespace"/>
    <ds:schemaRef ds:uri="http://purl.org/dc/dcmitype/"/>
    <ds:schemaRef ds:uri="c7a5dc54-be00-4e5d-9497-f1ae0f904d96"/>
    <ds:schemaRef ds:uri="b990b8f5-c672-49d6-9e30-83028a1545e5"/>
  </ds:schemaRefs>
</ds:datastoreItem>
</file>

<file path=customXml/itemProps2.xml><?xml version="1.0" encoding="utf-8"?>
<ds:datastoreItem xmlns:ds="http://schemas.openxmlformats.org/officeDocument/2006/customXml" ds:itemID="{13D3D0A7-F0A3-4AAA-B4CF-25DA60957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0b8f5-c672-49d6-9e30-83028a1545e5"/>
    <ds:schemaRef ds:uri="c7a5dc54-be00-4e5d-9497-f1ae0f904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A3D1EE-3716-4DA4-8CBD-7852C78999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462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Light</vt:lpstr>
      <vt:lpstr>Arial</vt:lpstr>
      <vt:lpstr>Office-teema</vt:lpstr>
      <vt:lpstr>5. Nuoret rauhanrakentajina</vt:lpstr>
      <vt:lpstr>Harjoituksen kulku</vt:lpstr>
      <vt:lpstr>Tavoitteet</vt:lpstr>
      <vt:lpstr>Osa I: Nuoret uutisotsikoissa (intro)</vt:lpstr>
      <vt:lpstr>Millaisen kuvan nämä uutisotsikot antavat nuorista?</vt:lpstr>
      <vt:lpstr>Millaisen kuvan nämä uutisotsikot antavat nuorista?</vt:lpstr>
      <vt:lpstr>Nuoret ja rauha uutisissa</vt:lpstr>
      <vt:lpstr>Osa II: Nuorten rauhanrakentajien tarinat</vt:lpstr>
      <vt:lpstr>Nuorten rauhanrakentajien tarinat</vt:lpstr>
      <vt:lpstr>Purku</vt:lpstr>
      <vt:lpstr>Osa III: Uutinen rauhantyöstä</vt:lpstr>
      <vt:lpstr>Uutinen rauhantyöstä</vt:lpstr>
      <vt:lpstr>Miten tehdään uutinen?</vt:lpstr>
      <vt:lpstr>Linkit artikkeleihin ja podcasteihin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Nuoret rauhanrakentajina</dc:title>
  <dc:creator>Johanna Hörkkö</dc:creator>
  <cp:lastModifiedBy>Helmi Saksholm</cp:lastModifiedBy>
  <cp:revision>24</cp:revision>
  <dcterms:created xsi:type="dcterms:W3CDTF">2026-01-23T12:10:08Z</dcterms:created>
  <dcterms:modified xsi:type="dcterms:W3CDTF">2026-02-18T16:43:12Z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0x0101006F6B1F34927003408DE01A91E1962AAC</vt:lpwstr>
  </property>
  <property fmtid="{D5CDD505-2E9C-101B-9397-08002B2CF9AE}" pid="3" name="MediaServiceImageTags">
    <vt:lpwstr/>
  </property>
</Properties>
</file>