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4"/>
  </p:sldMasterIdLst>
  <p:notesMasterIdLst>
    <p:notesMasterId r:id="rId35"/>
  </p:notesMasterIdLst>
  <p:sldIdLst>
    <p:sldId id="256" r:id="rId5"/>
    <p:sldId id="257" r:id="rId6"/>
    <p:sldId id="258" r:id="rId7"/>
    <p:sldId id="282" r:id="rId8"/>
    <p:sldId id="259" r:id="rId9"/>
    <p:sldId id="260" r:id="rId10"/>
    <p:sldId id="261" r:id="rId11"/>
    <p:sldId id="288" r:id="rId12"/>
    <p:sldId id="262" r:id="rId13"/>
    <p:sldId id="274" r:id="rId14"/>
    <p:sldId id="275" r:id="rId15"/>
    <p:sldId id="276" r:id="rId16"/>
    <p:sldId id="277" r:id="rId17"/>
    <p:sldId id="278" r:id="rId18"/>
    <p:sldId id="263" r:id="rId19"/>
    <p:sldId id="264" r:id="rId20"/>
    <p:sldId id="270" r:id="rId21"/>
    <p:sldId id="267" r:id="rId22"/>
    <p:sldId id="271" r:id="rId23"/>
    <p:sldId id="269" r:id="rId24"/>
    <p:sldId id="272" r:id="rId25"/>
    <p:sldId id="279" r:id="rId26"/>
    <p:sldId id="280" r:id="rId27"/>
    <p:sldId id="281" r:id="rId28"/>
    <p:sldId id="283" r:id="rId29"/>
    <p:sldId id="284" r:id="rId30"/>
    <p:sldId id="285" r:id="rId31"/>
    <p:sldId id="286" r:id="rId32"/>
    <p:sldId id="287" r:id="rId33"/>
    <p:sldId id="266" r:id="rId3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39" roundtripDataSignature="AMtx7mhnuDGdXVgEboyQVSMxHpp8hEhJ3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A30D63-9E3C-41CE-83ED-D914DAB67880}" v="3" dt="2026-02-24T17:41:12.8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customschemas.google.com/relationships/presentationmetadata" Target="metadata"/><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8" name="Google Shape;58;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c91a6c1def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g3c91a6c1def_0_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19768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c91a6c1def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g3c91a6c1def_0_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08832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c91a6c1def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g3c91a6c1def_0_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1722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c91a6c1def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g3c91a6c1def_0_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45122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c91a6c1def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g3c91a6c1def_0_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100648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c91a6c1def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g3c91a6c1def_0_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713355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861284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9136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3" name="Google Shape;6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00806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546690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c91a6c1def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g3c91a6c1def_0_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654519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c91a6c1def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g3c91a6c1def_0_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62141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c91a6c1def_0_2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g3c91a6c1def_0_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012305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c91a6c1def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g3c91a6c1def_0_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711048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c91a6c1def_0_2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g3c91a6c1def_0_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719192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c91a6c1def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g3c91a6c1def_0_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507017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c91a6c1def_0_2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g3c91a6c1def_0_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14263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c91a6c1def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g3c91a6c1def_0_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8176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3c91a6c1def_0_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 name="Google Shape;72;g3c91a6c1def_0_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5" name="Google Shape;135;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c91a6c1def_0_2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 name="Google Shape;101;g3c91a6c1def_0_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1946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 name="Google Shape;8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c91a6c1def_0_1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g3c91a6c1def_0_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c91a6c1def_0_2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g3c91a6c1def_0_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3c91a6c1def_0_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 name="Google Shape;72;g3c91a6c1def_0_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98870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c91a6c1def_0_2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 name="Google Shape;101;g3c91a6c1def_0_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Otsikkodia">
  <p:cSld name="Otsikkodia">
    <p:spTree>
      <p:nvGrpSpPr>
        <p:cNvPr id="1" name="Shape 14"/>
        <p:cNvGrpSpPr/>
        <p:nvPr/>
      </p:nvGrpSpPr>
      <p:grpSpPr>
        <a:xfrm>
          <a:off x="0" y="0"/>
          <a:ext cx="0" cy="0"/>
          <a:chOff x="0" y="0"/>
          <a:chExt cx="0" cy="0"/>
        </a:xfrm>
      </p:grpSpPr>
      <p:pic>
        <p:nvPicPr>
          <p:cNvPr id="15" name="Google Shape;15;p8" descr="Kuva, joka sisältää kohteen animaatio&#10;&#10;Tekoälyllä luotu sisältö voi olla virheellistä."/>
          <p:cNvPicPr preferRelativeResize="0"/>
          <p:nvPr/>
        </p:nvPicPr>
        <p:blipFill rotWithShape="1">
          <a:blip r:embed="rId2">
            <a:alphaModFix/>
          </a:blip>
          <a:srcRect/>
          <a:stretch/>
        </p:blipFill>
        <p:spPr>
          <a:xfrm>
            <a:off x="-1" y="0"/>
            <a:ext cx="12192001" cy="6858000"/>
          </a:xfrm>
          <a:prstGeom prst="rect">
            <a:avLst/>
          </a:prstGeom>
          <a:noFill/>
          <a:ln>
            <a:noFill/>
          </a:ln>
        </p:spPr>
      </p:pic>
      <p:sp>
        <p:nvSpPr>
          <p:cNvPr id="16" name="Google Shape;16;p8"/>
          <p:cNvSpPr txBox="1">
            <a:spLocks noGrp="1"/>
          </p:cNvSpPr>
          <p:nvPr>
            <p:ph type="ctrTitle"/>
          </p:nvPr>
        </p:nvSpPr>
        <p:spPr>
          <a:xfrm>
            <a:off x="3422373" y="2079834"/>
            <a:ext cx="5970105" cy="205277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22222"/>
              </a:buClr>
              <a:buSzPts val="4000"/>
              <a:buFont typeface="Arial"/>
              <a:buNone/>
              <a:defRPr sz="4000">
                <a:solidFill>
                  <a:srgbClr val="22222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17" name="Google Shape;17;p8" descr="Kuva, joka sisältää kohteen Fontti, teksti, Grafiikka, kuvakaappaus&#10;&#10;Tekoälyllä luotu sisältö voi olla virheellistä."/>
          <p:cNvPicPr preferRelativeResize="0"/>
          <p:nvPr/>
        </p:nvPicPr>
        <p:blipFill rotWithShape="1">
          <a:blip r:embed="rId3">
            <a:alphaModFix/>
          </a:blip>
          <a:srcRect l="24091"/>
          <a:stretch/>
        </p:blipFill>
        <p:spPr>
          <a:xfrm>
            <a:off x="3422373" y="4126791"/>
            <a:ext cx="3393456" cy="1143000"/>
          </a:xfrm>
          <a:prstGeom prst="rect">
            <a:avLst/>
          </a:prstGeom>
          <a:noFill/>
          <a:ln>
            <a:noFill/>
          </a:ln>
        </p:spPr>
      </p:pic>
      <p:pic>
        <p:nvPicPr>
          <p:cNvPr id="18" name="Google Shape;18;p8" descr="Kuva, joka sisältää kohteen Grafiikka, graafinen suunnittelu, Fontti, ympyrä&#10;&#10;Tekoälyllä luotu sisältö voi olla virheellistä."/>
          <p:cNvPicPr preferRelativeResize="0"/>
          <p:nvPr/>
        </p:nvPicPr>
        <p:blipFill rotWithShape="1">
          <a:blip r:embed="rId4">
            <a:alphaModFix/>
          </a:blip>
          <a:srcRect/>
          <a:stretch/>
        </p:blipFill>
        <p:spPr>
          <a:xfrm>
            <a:off x="10623791" y="432822"/>
            <a:ext cx="981481" cy="909665"/>
          </a:xfrm>
          <a:prstGeom prst="rect">
            <a:avLst/>
          </a:prstGeom>
          <a:noFill/>
          <a:ln>
            <a:noFill/>
          </a:ln>
        </p:spPr>
      </p:pic>
      <p:pic>
        <p:nvPicPr>
          <p:cNvPr id="19" name="Google Shape;19;p8" descr="Kuva, joka sisältää kohteen Fontti, Grafiikka, graafinen suunnittelu, teksti&#10;&#10;Tekoälyllä luotu sisältö voi olla virheellistä."/>
          <p:cNvPicPr preferRelativeResize="0"/>
          <p:nvPr/>
        </p:nvPicPr>
        <p:blipFill rotWithShape="1">
          <a:blip r:embed="rId5">
            <a:alphaModFix/>
          </a:blip>
          <a:srcRect/>
          <a:stretch/>
        </p:blipFill>
        <p:spPr>
          <a:xfrm>
            <a:off x="6886967" y="4675215"/>
            <a:ext cx="2082800" cy="2540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tsikko ja sisältö">
  <p:cSld name="Otsikko ja sisältö">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838200" y="1084140"/>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9"/>
          <p:cNvSpPr txBox="1">
            <a:spLocks noGrp="1"/>
          </p:cNvSpPr>
          <p:nvPr>
            <p:ph type="body" idx="1"/>
          </p:nvPr>
        </p:nvSpPr>
        <p:spPr>
          <a:xfrm>
            <a:off x="838201" y="2544639"/>
            <a:ext cx="7258395" cy="337942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SzPts val="1800"/>
              <a:buChar char="•"/>
              <a:defRPr/>
            </a:lvl1pPr>
            <a:lvl2pPr marL="914400" lvl="1" indent="-342900" algn="l">
              <a:lnSpc>
                <a:spcPct val="90000"/>
              </a:lnSpc>
              <a:spcBef>
                <a:spcPts val="500"/>
              </a:spcBef>
              <a:spcAft>
                <a:spcPts val="0"/>
              </a:spcAft>
              <a:buSzPts val="1800"/>
              <a:buChar char="•"/>
              <a:defRPr/>
            </a:lvl2pPr>
            <a:lvl3pPr marL="1371600" lvl="2" indent="-342900" algn="l">
              <a:lnSpc>
                <a:spcPct val="90000"/>
              </a:lnSpc>
              <a:spcBef>
                <a:spcPts val="500"/>
              </a:spcBef>
              <a:spcAft>
                <a:spcPts val="0"/>
              </a:spcAft>
              <a:buSzPts val="18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9"/>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accent2"/>
                </a:solidFill>
                <a:latin typeface="Arial"/>
                <a:ea typeface="Arial"/>
                <a:cs typeface="Arial"/>
                <a:sym typeface="Arial"/>
              </a:defRPr>
            </a:lvl1pPr>
            <a:lvl2pPr marL="0" lvl="1" indent="0" algn="r">
              <a:spcBef>
                <a:spcPts val="0"/>
              </a:spcBef>
              <a:buNone/>
              <a:defRPr sz="1200" b="0" i="0" u="none" strike="noStrike" cap="none">
                <a:solidFill>
                  <a:schemeClr val="accent2"/>
                </a:solidFill>
                <a:latin typeface="Arial"/>
                <a:ea typeface="Arial"/>
                <a:cs typeface="Arial"/>
                <a:sym typeface="Arial"/>
              </a:defRPr>
            </a:lvl2pPr>
            <a:lvl3pPr marL="0" lvl="2" indent="0" algn="r">
              <a:spcBef>
                <a:spcPts val="0"/>
              </a:spcBef>
              <a:buNone/>
              <a:defRPr sz="1200" b="0" i="0" u="none" strike="noStrike" cap="none">
                <a:solidFill>
                  <a:schemeClr val="accent2"/>
                </a:solidFill>
                <a:latin typeface="Arial"/>
                <a:ea typeface="Arial"/>
                <a:cs typeface="Arial"/>
                <a:sym typeface="Arial"/>
              </a:defRPr>
            </a:lvl3pPr>
            <a:lvl4pPr marL="0" lvl="3" indent="0" algn="r">
              <a:spcBef>
                <a:spcPts val="0"/>
              </a:spcBef>
              <a:buNone/>
              <a:defRPr sz="1200" b="0" i="0" u="none" strike="noStrike" cap="none">
                <a:solidFill>
                  <a:schemeClr val="accent2"/>
                </a:solidFill>
                <a:latin typeface="Arial"/>
                <a:ea typeface="Arial"/>
                <a:cs typeface="Arial"/>
                <a:sym typeface="Arial"/>
              </a:defRPr>
            </a:lvl4pPr>
            <a:lvl5pPr marL="0" lvl="4" indent="0" algn="r">
              <a:spcBef>
                <a:spcPts val="0"/>
              </a:spcBef>
              <a:buNone/>
              <a:defRPr sz="1200" b="0" i="0" u="none" strike="noStrike" cap="none">
                <a:solidFill>
                  <a:schemeClr val="accent2"/>
                </a:solidFill>
                <a:latin typeface="Arial"/>
                <a:ea typeface="Arial"/>
                <a:cs typeface="Arial"/>
                <a:sym typeface="Arial"/>
              </a:defRPr>
            </a:lvl5pPr>
            <a:lvl6pPr marL="0" lvl="5" indent="0" algn="r">
              <a:spcBef>
                <a:spcPts val="0"/>
              </a:spcBef>
              <a:buNone/>
              <a:defRPr sz="1200" b="0" i="0" u="none" strike="noStrike" cap="none">
                <a:solidFill>
                  <a:schemeClr val="accent2"/>
                </a:solidFill>
                <a:latin typeface="Arial"/>
                <a:ea typeface="Arial"/>
                <a:cs typeface="Arial"/>
                <a:sym typeface="Arial"/>
              </a:defRPr>
            </a:lvl6pPr>
            <a:lvl7pPr marL="0" lvl="6" indent="0" algn="r">
              <a:spcBef>
                <a:spcPts val="0"/>
              </a:spcBef>
              <a:buNone/>
              <a:defRPr sz="1200" b="0" i="0" u="none" strike="noStrike" cap="none">
                <a:solidFill>
                  <a:schemeClr val="accent2"/>
                </a:solidFill>
                <a:latin typeface="Arial"/>
                <a:ea typeface="Arial"/>
                <a:cs typeface="Arial"/>
                <a:sym typeface="Arial"/>
              </a:defRPr>
            </a:lvl7pPr>
            <a:lvl8pPr marL="0" lvl="7" indent="0" algn="r">
              <a:spcBef>
                <a:spcPts val="0"/>
              </a:spcBef>
              <a:buNone/>
              <a:defRPr sz="1200" b="0" i="0" u="none" strike="noStrike" cap="none">
                <a:solidFill>
                  <a:schemeClr val="accent2"/>
                </a:solidFill>
                <a:latin typeface="Arial"/>
                <a:ea typeface="Arial"/>
                <a:cs typeface="Arial"/>
                <a:sym typeface="Arial"/>
              </a:defRPr>
            </a:lvl8pPr>
            <a:lvl9pPr marL="0" lvl="8" indent="0" algn="r">
              <a:spcBef>
                <a:spcPts val="0"/>
              </a:spcBef>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i-FI"/>
              <a:t>‹#›</a:t>
            </a:fld>
            <a:endParaRPr/>
          </a:p>
        </p:txBody>
      </p:sp>
      <p:sp>
        <p:nvSpPr>
          <p:cNvPr id="24" name="Google Shape;24;p9"/>
          <p:cNvSpPr txBox="1">
            <a:spLocks noGrp="1"/>
          </p:cNvSpPr>
          <p:nvPr>
            <p:ph type="body" idx="2"/>
          </p:nvPr>
        </p:nvSpPr>
        <p:spPr>
          <a:xfrm>
            <a:off x="8359516" y="2544639"/>
            <a:ext cx="2994283" cy="166160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2000"/>
              <a:buNone/>
              <a:defRPr sz="2000">
                <a:solidFill>
                  <a:schemeClr val="accent1"/>
                </a:solidFill>
              </a:defRPr>
            </a:lvl1pPr>
            <a:lvl2pPr marL="914400" lvl="1" indent="-228600" algn="l">
              <a:lnSpc>
                <a:spcPct val="90000"/>
              </a:lnSpc>
              <a:spcBef>
                <a:spcPts val="500"/>
              </a:spcBef>
              <a:spcAft>
                <a:spcPts val="0"/>
              </a:spcAft>
              <a:buSzPts val="1400"/>
              <a:buNone/>
              <a:defRPr sz="1400"/>
            </a:lvl2pPr>
            <a:lvl3pPr marL="1371600" lvl="2" indent="-228600" algn="l">
              <a:lnSpc>
                <a:spcPct val="90000"/>
              </a:lnSpc>
              <a:spcBef>
                <a:spcPts val="500"/>
              </a:spcBef>
              <a:spcAft>
                <a:spcPts val="0"/>
              </a:spcAft>
              <a:buSzPts val="1200"/>
              <a:buNone/>
              <a:defRPr sz="1200"/>
            </a:lvl3pPr>
            <a:lvl4pPr marL="1828800" lvl="3" indent="-228600" algn="l">
              <a:lnSpc>
                <a:spcPct val="90000"/>
              </a:lnSpc>
              <a:spcBef>
                <a:spcPts val="500"/>
              </a:spcBef>
              <a:spcAft>
                <a:spcPts val="0"/>
              </a:spcAft>
              <a:buSzPts val="1000"/>
              <a:buNone/>
              <a:defRPr sz="1000"/>
            </a:lvl4pPr>
            <a:lvl5pPr marL="2286000" lvl="4" indent="-228600" algn="l">
              <a:lnSpc>
                <a:spcPct val="90000"/>
              </a:lnSpc>
              <a:spcBef>
                <a:spcPts val="500"/>
              </a:spcBef>
              <a:spcAft>
                <a:spcPts val="0"/>
              </a:spcAft>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pic>
        <p:nvPicPr>
          <p:cNvPr id="25" name="Google Shape;25;p9" descr="Kuva, joka sisältää kohteen Grafiikka, Fontti, graafinen suunnittelu, kuvakaappaus&#10;&#10;Tekoälyllä luotu sisältö voi olla virheellistä."/>
          <p:cNvPicPr preferRelativeResize="0"/>
          <p:nvPr/>
        </p:nvPicPr>
        <p:blipFill rotWithShape="1">
          <a:blip r:embed="rId2">
            <a:alphaModFix/>
          </a:blip>
          <a:srcRect/>
          <a:stretch/>
        </p:blipFill>
        <p:spPr>
          <a:xfrm>
            <a:off x="730313" y="6133418"/>
            <a:ext cx="2604860" cy="422016"/>
          </a:xfrm>
          <a:prstGeom prst="rect">
            <a:avLst/>
          </a:prstGeom>
          <a:noFill/>
          <a:ln>
            <a:noFill/>
          </a:ln>
        </p:spPr>
      </p:pic>
      <p:pic>
        <p:nvPicPr>
          <p:cNvPr id="26" name="Google Shape;26;p9" descr="Kuva, joka sisältää kohteen Fontti, Grafiikka, teksti, graafinen suunnittelu&#10;&#10;Tekoälyllä luotu sisältö voi olla virheellistä."/>
          <p:cNvPicPr preferRelativeResize="0"/>
          <p:nvPr/>
        </p:nvPicPr>
        <p:blipFill rotWithShape="1">
          <a:blip r:embed="rId3">
            <a:alphaModFix/>
          </a:blip>
          <a:srcRect/>
          <a:stretch/>
        </p:blipFill>
        <p:spPr>
          <a:xfrm>
            <a:off x="3428999" y="6237368"/>
            <a:ext cx="1647497" cy="200914"/>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san ylätunniste">
  <p:cSld name="Osan ylätunniste">
    <p:spTree>
      <p:nvGrpSpPr>
        <p:cNvPr id="1" name="Shape 27"/>
        <p:cNvGrpSpPr/>
        <p:nvPr/>
      </p:nvGrpSpPr>
      <p:grpSpPr>
        <a:xfrm>
          <a:off x="0" y="0"/>
          <a:ext cx="0" cy="0"/>
          <a:chOff x="0" y="0"/>
          <a:chExt cx="0" cy="0"/>
        </a:xfrm>
      </p:grpSpPr>
      <p:pic>
        <p:nvPicPr>
          <p:cNvPr id="28" name="Google Shape;28;p10" descr="Kuva, joka sisältää kohteen sumennus&#10;&#10;Tekoälyllä luotu sisältö voi olla virheellistä."/>
          <p:cNvPicPr preferRelativeResize="0"/>
          <p:nvPr/>
        </p:nvPicPr>
        <p:blipFill rotWithShape="1">
          <a:blip r:embed="rId2">
            <a:alphaModFix/>
          </a:blip>
          <a:srcRect/>
          <a:stretch/>
        </p:blipFill>
        <p:spPr>
          <a:xfrm>
            <a:off x="0" y="1"/>
            <a:ext cx="12192000" cy="5870308"/>
          </a:xfrm>
          <a:prstGeom prst="rect">
            <a:avLst/>
          </a:prstGeom>
          <a:noFill/>
          <a:ln>
            <a:noFill/>
          </a:ln>
        </p:spPr>
      </p:pic>
      <p:sp>
        <p:nvSpPr>
          <p:cNvPr id="29" name="Google Shape;29;p10"/>
          <p:cNvSpPr txBox="1">
            <a:spLocks noGrp="1"/>
          </p:cNvSpPr>
          <p:nvPr>
            <p:ph type="title"/>
          </p:nvPr>
        </p:nvSpPr>
        <p:spPr>
          <a:xfrm>
            <a:off x="831850" y="1709739"/>
            <a:ext cx="10515600" cy="21198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1"/>
              </a:buClr>
              <a:buSzPts val="5400"/>
              <a:buFont typeface="Arial"/>
              <a:buNone/>
              <a:defRPr sz="5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0"/>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accent2"/>
                </a:solidFill>
                <a:latin typeface="Arial"/>
                <a:ea typeface="Arial"/>
                <a:cs typeface="Arial"/>
                <a:sym typeface="Arial"/>
              </a:defRPr>
            </a:lvl1pPr>
            <a:lvl2pPr marL="0" lvl="1" indent="0" algn="r">
              <a:spcBef>
                <a:spcPts val="0"/>
              </a:spcBef>
              <a:buNone/>
              <a:defRPr sz="1200" b="0" i="0" u="none" strike="noStrike" cap="none">
                <a:solidFill>
                  <a:schemeClr val="accent2"/>
                </a:solidFill>
                <a:latin typeface="Arial"/>
                <a:ea typeface="Arial"/>
                <a:cs typeface="Arial"/>
                <a:sym typeface="Arial"/>
              </a:defRPr>
            </a:lvl2pPr>
            <a:lvl3pPr marL="0" lvl="2" indent="0" algn="r">
              <a:spcBef>
                <a:spcPts val="0"/>
              </a:spcBef>
              <a:buNone/>
              <a:defRPr sz="1200" b="0" i="0" u="none" strike="noStrike" cap="none">
                <a:solidFill>
                  <a:schemeClr val="accent2"/>
                </a:solidFill>
                <a:latin typeface="Arial"/>
                <a:ea typeface="Arial"/>
                <a:cs typeface="Arial"/>
                <a:sym typeface="Arial"/>
              </a:defRPr>
            </a:lvl3pPr>
            <a:lvl4pPr marL="0" lvl="3" indent="0" algn="r">
              <a:spcBef>
                <a:spcPts val="0"/>
              </a:spcBef>
              <a:buNone/>
              <a:defRPr sz="1200" b="0" i="0" u="none" strike="noStrike" cap="none">
                <a:solidFill>
                  <a:schemeClr val="accent2"/>
                </a:solidFill>
                <a:latin typeface="Arial"/>
                <a:ea typeface="Arial"/>
                <a:cs typeface="Arial"/>
                <a:sym typeface="Arial"/>
              </a:defRPr>
            </a:lvl4pPr>
            <a:lvl5pPr marL="0" lvl="4" indent="0" algn="r">
              <a:spcBef>
                <a:spcPts val="0"/>
              </a:spcBef>
              <a:buNone/>
              <a:defRPr sz="1200" b="0" i="0" u="none" strike="noStrike" cap="none">
                <a:solidFill>
                  <a:schemeClr val="accent2"/>
                </a:solidFill>
                <a:latin typeface="Arial"/>
                <a:ea typeface="Arial"/>
                <a:cs typeface="Arial"/>
                <a:sym typeface="Arial"/>
              </a:defRPr>
            </a:lvl5pPr>
            <a:lvl6pPr marL="0" lvl="5" indent="0" algn="r">
              <a:spcBef>
                <a:spcPts val="0"/>
              </a:spcBef>
              <a:buNone/>
              <a:defRPr sz="1200" b="0" i="0" u="none" strike="noStrike" cap="none">
                <a:solidFill>
                  <a:schemeClr val="accent2"/>
                </a:solidFill>
                <a:latin typeface="Arial"/>
                <a:ea typeface="Arial"/>
                <a:cs typeface="Arial"/>
                <a:sym typeface="Arial"/>
              </a:defRPr>
            </a:lvl6pPr>
            <a:lvl7pPr marL="0" lvl="6" indent="0" algn="r">
              <a:spcBef>
                <a:spcPts val="0"/>
              </a:spcBef>
              <a:buNone/>
              <a:defRPr sz="1200" b="0" i="0" u="none" strike="noStrike" cap="none">
                <a:solidFill>
                  <a:schemeClr val="accent2"/>
                </a:solidFill>
                <a:latin typeface="Arial"/>
                <a:ea typeface="Arial"/>
                <a:cs typeface="Arial"/>
                <a:sym typeface="Arial"/>
              </a:defRPr>
            </a:lvl7pPr>
            <a:lvl8pPr marL="0" lvl="7" indent="0" algn="r">
              <a:spcBef>
                <a:spcPts val="0"/>
              </a:spcBef>
              <a:buNone/>
              <a:defRPr sz="1200" b="0" i="0" u="none" strike="noStrike" cap="none">
                <a:solidFill>
                  <a:schemeClr val="accent2"/>
                </a:solidFill>
                <a:latin typeface="Arial"/>
                <a:ea typeface="Arial"/>
                <a:cs typeface="Arial"/>
                <a:sym typeface="Arial"/>
              </a:defRPr>
            </a:lvl8pPr>
            <a:lvl9pPr marL="0" lvl="8" indent="0" algn="r">
              <a:spcBef>
                <a:spcPts val="0"/>
              </a:spcBef>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i-FI"/>
              <a:t>‹#›</a:t>
            </a:fld>
            <a:endParaRPr/>
          </a:p>
        </p:txBody>
      </p:sp>
      <p:pic>
        <p:nvPicPr>
          <p:cNvPr id="31" name="Google Shape;31;p10" descr="Kuva, joka sisältää kohteen Grafiikka, Fontti, graafinen suunnittelu, kuvakaappaus&#10;&#10;Tekoälyllä luotu sisältö voi olla virheellistä."/>
          <p:cNvPicPr preferRelativeResize="0"/>
          <p:nvPr/>
        </p:nvPicPr>
        <p:blipFill rotWithShape="1">
          <a:blip r:embed="rId3">
            <a:alphaModFix/>
          </a:blip>
          <a:srcRect/>
          <a:stretch/>
        </p:blipFill>
        <p:spPr>
          <a:xfrm>
            <a:off x="730313" y="6133418"/>
            <a:ext cx="2604860" cy="422016"/>
          </a:xfrm>
          <a:prstGeom prst="rect">
            <a:avLst/>
          </a:prstGeom>
          <a:noFill/>
          <a:ln>
            <a:noFill/>
          </a:ln>
        </p:spPr>
      </p:pic>
      <p:pic>
        <p:nvPicPr>
          <p:cNvPr id="32" name="Google Shape;32;p10" descr="Kuva, joka sisältää kohteen Fontti, Grafiikka, teksti, graafinen suunnittelu&#10;&#10;Tekoälyllä luotu sisältö voi olla virheellistä."/>
          <p:cNvPicPr preferRelativeResize="0"/>
          <p:nvPr/>
        </p:nvPicPr>
        <p:blipFill rotWithShape="1">
          <a:blip r:embed="rId4">
            <a:alphaModFix/>
          </a:blip>
          <a:srcRect/>
          <a:stretch/>
        </p:blipFill>
        <p:spPr>
          <a:xfrm>
            <a:off x="3428999" y="6237368"/>
            <a:ext cx="1647497" cy="200914"/>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Kaksi sisältökohdetta" type="twoObj">
  <p:cSld name="TWO_OBJECTS">
    <p:spTree>
      <p:nvGrpSpPr>
        <p:cNvPr id="1" name="Shape 33"/>
        <p:cNvGrpSpPr/>
        <p:nvPr/>
      </p:nvGrpSpPr>
      <p:grpSpPr>
        <a:xfrm>
          <a:off x="0" y="0"/>
          <a:ext cx="0" cy="0"/>
          <a:chOff x="0" y="0"/>
          <a:chExt cx="0" cy="0"/>
        </a:xfrm>
      </p:grpSpPr>
      <p:sp>
        <p:nvSpPr>
          <p:cNvPr id="34" name="Google Shape;34;p11"/>
          <p:cNvSpPr txBox="1">
            <a:spLocks noGrp="1"/>
          </p:cNvSpPr>
          <p:nvPr>
            <p:ph type="title"/>
          </p:nvPr>
        </p:nvSpPr>
        <p:spPr>
          <a:xfrm>
            <a:off x="838200" y="108523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1"/>
          <p:cNvSpPr txBox="1">
            <a:spLocks noGrp="1"/>
          </p:cNvSpPr>
          <p:nvPr>
            <p:ph type="body" idx="1"/>
          </p:nvPr>
        </p:nvSpPr>
        <p:spPr>
          <a:xfrm>
            <a:off x="838200" y="2545737"/>
            <a:ext cx="5181600" cy="335487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SzPts val="1800"/>
              <a:buChar char="•"/>
              <a:defRPr/>
            </a:lvl1pPr>
            <a:lvl2pPr marL="914400" lvl="1" indent="-342900" algn="l">
              <a:lnSpc>
                <a:spcPct val="90000"/>
              </a:lnSpc>
              <a:spcBef>
                <a:spcPts val="500"/>
              </a:spcBef>
              <a:spcAft>
                <a:spcPts val="0"/>
              </a:spcAft>
              <a:buSzPts val="1800"/>
              <a:buChar char="•"/>
              <a:defRPr/>
            </a:lvl2pPr>
            <a:lvl3pPr marL="1371600" lvl="2" indent="-342900" algn="l">
              <a:lnSpc>
                <a:spcPct val="90000"/>
              </a:lnSpc>
              <a:spcBef>
                <a:spcPts val="500"/>
              </a:spcBef>
              <a:spcAft>
                <a:spcPts val="0"/>
              </a:spcAft>
              <a:buSzPts val="18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1"/>
          <p:cNvSpPr txBox="1">
            <a:spLocks noGrp="1"/>
          </p:cNvSpPr>
          <p:nvPr>
            <p:ph type="body" idx="2"/>
          </p:nvPr>
        </p:nvSpPr>
        <p:spPr>
          <a:xfrm>
            <a:off x="6172200" y="2545737"/>
            <a:ext cx="5181600" cy="335487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SzPts val="1800"/>
              <a:buChar char="•"/>
              <a:defRPr/>
            </a:lvl1pPr>
            <a:lvl2pPr marL="914400" lvl="1" indent="-342900" algn="l">
              <a:lnSpc>
                <a:spcPct val="90000"/>
              </a:lnSpc>
              <a:spcBef>
                <a:spcPts val="500"/>
              </a:spcBef>
              <a:spcAft>
                <a:spcPts val="0"/>
              </a:spcAft>
              <a:buSzPts val="1800"/>
              <a:buChar char="•"/>
              <a:defRPr/>
            </a:lvl2pPr>
            <a:lvl3pPr marL="1371600" lvl="2" indent="-342900" algn="l">
              <a:lnSpc>
                <a:spcPct val="90000"/>
              </a:lnSpc>
              <a:spcBef>
                <a:spcPts val="500"/>
              </a:spcBef>
              <a:spcAft>
                <a:spcPts val="0"/>
              </a:spcAft>
              <a:buSzPts val="18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1"/>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accent2"/>
                </a:solidFill>
                <a:latin typeface="Arial"/>
                <a:ea typeface="Arial"/>
                <a:cs typeface="Arial"/>
                <a:sym typeface="Arial"/>
              </a:defRPr>
            </a:lvl1pPr>
            <a:lvl2pPr marL="0" lvl="1" indent="0" algn="r">
              <a:spcBef>
                <a:spcPts val="0"/>
              </a:spcBef>
              <a:buNone/>
              <a:defRPr sz="1200" b="0" i="0" u="none" strike="noStrike" cap="none">
                <a:solidFill>
                  <a:schemeClr val="accent2"/>
                </a:solidFill>
                <a:latin typeface="Arial"/>
                <a:ea typeface="Arial"/>
                <a:cs typeface="Arial"/>
                <a:sym typeface="Arial"/>
              </a:defRPr>
            </a:lvl2pPr>
            <a:lvl3pPr marL="0" lvl="2" indent="0" algn="r">
              <a:spcBef>
                <a:spcPts val="0"/>
              </a:spcBef>
              <a:buNone/>
              <a:defRPr sz="1200" b="0" i="0" u="none" strike="noStrike" cap="none">
                <a:solidFill>
                  <a:schemeClr val="accent2"/>
                </a:solidFill>
                <a:latin typeface="Arial"/>
                <a:ea typeface="Arial"/>
                <a:cs typeface="Arial"/>
                <a:sym typeface="Arial"/>
              </a:defRPr>
            </a:lvl3pPr>
            <a:lvl4pPr marL="0" lvl="3" indent="0" algn="r">
              <a:spcBef>
                <a:spcPts val="0"/>
              </a:spcBef>
              <a:buNone/>
              <a:defRPr sz="1200" b="0" i="0" u="none" strike="noStrike" cap="none">
                <a:solidFill>
                  <a:schemeClr val="accent2"/>
                </a:solidFill>
                <a:latin typeface="Arial"/>
                <a:ea typeface="Arial"/>
                <a:cs typeface="Arial"/>
                <a:sym typeface="Arial"/>
              </a:defRPr>
            </a:lvl4pPr>
            <a:lvl5pPr marL="0" lvl="4" indent="0" algn="r">
              <a:spcBef>
                <a:spcPts val="0"/>
              </a:spcBef>
              <a:buNone/>
              <a:defRPr sz="1200" b="0" i="0" u="none" strike="noStrike" cap="none">
                <a:solidFill>
                  <a:schemeClr val="accent2"/>
                </a:solidFill>
                <a:latin typeface="Arial"/>
                <a:ea typeface="Arial"/>
                <a:cs typeface="Arial"/>
                <a:sym typeface="Arial"/>
              </a:defRPr>
            </a:lvl5pPr>
            <a:lvl6pPr marL="0" lvl="5" indent="0" algn="r">
              <a:spcBef>
                <a:spcPts val="0"/>
              </a:spcBef>
              <a:buNone/>
              <a:defRPr sz="1200" b="0" i="0" u="none" strike="noStrike" cap="none">
                <a:solidFill>
                  <a:schemeClr val="accent2"/>
                </a:solidFill>
                <a:latin typeface="Arial"/>
                <a:ea typeface="Arial"/>
                <a:cs typeface="Arial"/>
                <a:sym typeface="Arial"/>
              </a:defRPr>
            </a:lvl6pPr>
            <a:lvl7pPr marL="0" lvl="6" indent="0" algn="r">
              <a:spcBef>
                <a:spcPts val="0"/>
              </a:spcBef>
              <a:buNone/>
              <a:defRPr sz="1200" b="0" i="0" u="none" strike="noStrike" cap="none">
                <a:solidFill>
                  <a:schemeClr val="accent2"/>
                </a:solidFill>
                <a:latin typeface="Arial"/>
                <a:ea typeface="Arial"/>
                <a:cs typeface="Arial"/>
                <a:sym typeface="Arial"/>
              </a:defRPr>
            </a:lvl7pPr>
            <a:lvl8pPr marL="0" lvl="7" indent="0" algn="r">
              <a:spcBef>
                <a:spcPts val="0"/>
              </a:spcBef>
              <a:buNone/>
              <a:defRPr sz="1200" b="0" i="0" u="none" strike="noStrike" cap="none">
                <a:solidFill>
                  <a:schemeClr val="accent2"/>
                </a:solidFill>
                <a:latin typeface="Arial"/>
                <a:ea typeface="Arial"/>
                <a:cs typeface="Arial"/>
                <a:sym typeface="Arial"/>
              </a:defRPr>
            </a:lvl8pPr>
            <a:lvl9pPr marL="0" lvl="8" indent="0" algn="r">
              <a:spcBef>
                <a:spcPts val="0"/>
              </a:spcBef>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i-FI"/>
              <a:t>‹#›</a:t>
            </a:fld>
            <a:endParaRPr/>
          </a:p>
        </p:txBody>
      </p:sp>
      <p:pic>
        <p:nvPicPr>
          <p:cNvPr id="38" name="Google Shape;38;p11" descr="Kuva, joka sisältää kohteen Grafiikka, Fontti, graafinen suunnittelu, kuvakaappaus&#10;&#10;Tekoälyllä luotu sisältö voi olla virheellistä."/>
          <p:cNvPicPr preferRelativeResize="0"/>
          <p:nvPr/>
        </p:nvPicPr>
        <p:blipFill rotWithShape="1">
          <a:blip r:embed="rId2">
            <a:alphaModFix/>
          </a:blip>
          <a:srcRect/>
          <a:stretch/>
        </p:blipFill>
        <p:spPr>
          <a:xfrm>
            <a:off x="730313" y="6133418"/>
            <a:ext cx="2604860" cy="422016"/>
          </a:xfrm>
          <a:prstGeom prst="rect">
            <a:avLst/>
          </a:prstGeom>
          <a:noFill/>
          <a:ln>
            <a:noFill/>
          </a:ln>
        </p:spPr>
      </p:pic>
      <p:pic>
        <p:nvPicPr>
          <p:cNvPr id="39" name="Google Shape;39;p11" descr="Kuva, joka sisältää kohteen Fontti, Grafiikka, teksti, graafinen suunnittelu&#10;&#10;Tekoälyllä luotu sisältö voi olla virheellistä."/>
          <p:cNvPicPr preferRelativeResize="0"/>
          <p:nvPr/>
        </p:nvPicPr>
        <p:blipFill rotWithShape="1">
          <a:blip r:embed="rId3">
            <a:alphaModFix/>
          </a:blip>
          <a:srcRect/>
          <a:stretch/>
        </p:blipFill>
        <p:spPr>
          <a:xfrm>
            <a:off x="3428999" y="6237368"/>
            <a:ext cx="1647497" cy="20091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tailu" type="twoTxTwoObj">
  <p:cSld name="TWO_OBJECTS_WITH_TEXT">
    <p:spTree>
      <p:nvGrpSpPr>
        <p:cNvPr id="1" name="Shape 40"/>
        <p:cNvGrpSpPr/>
        <p:nvPr/>
      </p:nvGrpSpPr>
      <p:grpSpPr>
        <a:xfrm>
          <a:off x="0" y="0"/>
          <a:ext cx="0" cy="0"/>
          <a:chOff x="0" y="0"/>
          <a:chExt cx="0" cy="0"/>
        </a:xfrm>
      </p:grpSpPr>
      <p:sp>
        <p:nvSpPr>
          <p:cNvPr id="41" name="Google Shape;41;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SzPts val="2400"/>
              <a:buNone/>
              <a:defRPr sz="2400" b="1" i="0">
                <a:latin typeface="Arial"/>
                <a:ea typeface="Arial"/>
                <a:cs typeface="Arial"/>
                <a:sym typeface="Arial"/>
              </a:defRPr>
            </a:lvl1pPr>
            <a:lvl2pPr marL="914400" lvl="1" indent="-228600" algn="l">
              <a:lnSpc>
                <a:spcPct val="90000"/>
              </a:lnSpc>
              <a:spcBef>
                <a:spcPts val="500"/>
              </a:spcBef>
              <a:spcAft>
                <a:spcPts val="0"/>
              </a:spcAft>
              <a:buSzPts val="2000"/>
              <a:buNone/>
              <a:defRPr sz="2000" b="1"/>
            </a:lvl2pPr>
            <a:lvl3pPr marL="1371600" lvl="2" indent="-228600" algn="l">
              <a:lnSpc>
                <a:spcPct val="90000"/>
              </a:lnSpc>
              <a:spcBef>
                <a:spcPts val="500"/>
              </a:spcBef>
              <a:spcAft>
                <a:spcPts val="0"/>
              </a:spcAft>
              <a:buSzPts val="1800"/>
              <a:buNone/>
              <a:defRPr sz="1800" b="1"/>
            </a:lvl3pPr>
            <a:lvl4pPr marL="1828800" lvl="3" indent="-228600" algn="l">
              <a:lnSpc>
                <a:spcPct val="90000"/>
              </a:lnSpc>
              <a:spcBef>
                <a:spcPts val="500"/>
              </a:spcBef>
              <a:spcAft>
                <a:spcPts val="0"/>
              </a:spcAft>
              <a:buSzPts val="1600"/>
              <a:buNone/>
              <a:defRPr sz="1600" b="1"/>
            </a:lvl4pPr>
            <a:lvl5pPr marL="2286000" lvl="4" indent="-228600" algn="l">
              <a:lnSpc>
                <a:spcPct val="90000"/>
              </a:lnSpc>
              <a:spcBef>
                <a:spcPts val="5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2"/>
          <p:cNvSpPr txBox="1">
            <a:spLocks noGrp="1"/>
          </p:cNvSpPr>
          <p:nvPr>
            <p:ph type="body" idx="2"/>
          </p:nvPr>
        </p:nvSpPr>
        <p:spPr>
          <a:xfrm>
            <a:off x="839788" y="2505075"/>
            <a:ext cx="5157787" cy="343138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SzPts val="1800"/>
              <a:buChar char="•"/>
              <a:defRPr/>
            </a:lvl1pPr>
            <a:lvl2pPr marL="914400" lvl="1" indent="-342900" algn="l">
              <a:lnSpc>
                <a:spcPct val="90000"/>
              </a:lnSpc>
              <a:spcBef>
                <a:spcPts val="500"/>
              </a:spcBef>
              <a:spcAft>
                <a:spcPts val="0"/>
              </a:spcAft>
              <a:buSzPts val="1800"/>
              <a:buChar char="•"/>
              <a:defRPr/>
            </a:lvl2pPr>
            <a:lvl3pPr marL="1371600" lvl="2" indent="-342900" algn="l">
              <a:lnSpc>
                <a:spcPct val="90000"/>
              </a:lnSpc>
              <a:spcBef>
                <a:spcPts val="500"/>
              </a:spcBef>
              <a:spcAft>
                <a:spcPts val="0"/>
              </a:spcAft>
              <a:buSzPts val="18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SzPts val="2400"/>
              <a:buNone/>
              <a:defRPr sz="2400" b="1" i="0">
                <a:latin typeface="Arial"/>
                <a:ea typeface="Arial"/>
                <a:cs typeface="Arial"/>
                <a:sym typeface="Arial"/>
              </a:defRPr>
            </a:lvl1pPr>
            <a:lvl2pPr marL="914400" lvl="1" indent="-228600" algn="l">
              <a:lnSpc>
                <a:spcPct val="90000"/>
              </a:lnSpc>
              <a:spcBef>
                <a:spcPts val="500"/>
              </a:spcBef>
              <a:spcAft>
                <a:spcPts val="0"/>
              </a:spcAft>
              <a:buSzPts val="2000"/>
              <a:buNone/>
              <a:defRPr sz="2000" b="1"/>
            </a:lvl2pPr>
            <a:lvl3pPr marL="1371600" lvl="2" indent="-228600" algn="l">
              <a:lnSpc>
                <a:spcPct val="90000"/>
              </a:lnSpc>
              <a:spcBef>
                <a:spcPts val="500"/>
              </a:spcBef>
              <a:spcAft>
                <a:spcPts val="0"/>
              </a:spcAft>
              <a:buSzPts val="1800"/>
              <a:buNone/>
              <a:defRPr sz="1800" b="1"/>
            </a:lvl3pPr>
            <a:lvl4pPr marL="1828800" lvl="3" indent="-228600" algn="l">
              <a:lnSpc>
                <a:spcPct val="90000"/>
              </a:lnSpc>
              <a:spcBef>
                <a:spcPts val="500"/>
              </a:spcBef>
              <a:spcAft>
                <a:spcPts val="0"/>
              </a:spcAft>
              <a:buSzPts val="1600"/>
              <a:buNone/>
              <a:defRPr sz="1600" b="1"/>
            </a:lvl4pPr>
            <a:lvl5pPr marL="2286000" lvl="4" indent="-228600" algn="l">
              <a:lnSpc>
                <a:spcPct val="90000"/>
              </a:lnSpc>
              <a:spcBef>
                <a:spcPts val="5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2"/>
          <p:cNvSpPr txBox="1">
            <a:spLocks noGrp="1"/>
          </p:cNvSpPr>
          <p:nvPr>
            <p:ph type="body" idx="4"/>
          </p:nvPr>
        </p:nvSpPr>
        <p:spPr>
          <a:xfrm>
            <a:off x="6172200" y="2505075"/>
            <a:ext cx="5183188" cy="343138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SzPts val="1800"/>
              <a:buChar char="•"/>
              <a:defRPr/>
            </a:lvl1pPr>
            <a:lvl2pPr marL="914400" lvl="1" indent="-342900" algn="l">
              <a:lnSpc>
                <a:spcPct val="90000"/>
              </a:lnSpc>
              <a:spcBef>
                <a:spcPts val="500"/>
              </a:spcBef>
              <a:spcAft>
                <a:spcPts val="0"/>
              </a:spcAft>
              <a:buSzPts val="1800"/>
              <a:buChar char="•"/>
              <a:defRPr/>
            </a:lvl2pPr>
            <a:lvl3pPr marL="1371600" lvl="2" indent="-342900" algn="l">
              <a:lnSpc>
                <a:spcPct val="90000"/>
              </a:lnSpc>
              <a:spcBef>
                <a:spcPts val="500"/>
              </a:spcBef>
              <a:spcAft>
                <a:spcPts val="0"/>
              </a:spcAft>
              <a:buSzPts val="18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2"/>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accent2"/>
                </a:solidFill>
                <a:latin typeface="Arial"/>
                <a:ea typeface="Arial"/>
                <a:cs typeface="Arial"/>
                <a:sym typeface="Arial"/>
              </a:defRPr>
            </a:lvl1pPr>
            <a:lvl2pPr marL="0" lvl="1" indent="0" algn="r">
              <a:spcBef>
                <a:spcPts val="0"/>
              </a:spcBef>
              <a:buNone/>
              <a:defRPr sz="1200" b="0" i="0" u="none" strike="noStrike" cap="none">
                <a:solidFill>
                  <a:schemeClr val="accent2"/>
                </a:solidFill>
                <a:latin typeface="Arial"/>
                <a:ea typeface="Arial"/>
                <a:cs typeface="Arial"/>
                <a:sym typeface="Arial"/>
              </a:defRPr>
            </a:lvl2pPr>
            <a:lvl3pPr marL="0" lvl="2" indent="0" algn="r">
              <a:spcBef>
                <a:spcPts val="0"/>
              </a:spcBef>
              <a:buNone/>
              <a:defRPr sz="1200" b="0" i="0" u="none" strike="noStrike" cap="none">
                <a:solidFill>
                  <a:schemeClr val="accent2"/>
                </a:solidFill>
                <a:latin typeface="Arial"/>
                <a:ea typeface="Arial"/>
                <a:cs typeface="Arial"/>
                <a:sym typeface="Arial"/>
              </a:defRPr>
            </a:lvl3pPr>
            <a:lvl4pPr marL="0" lvl="3" indent="0" algn="r">
              <a:spcBef>
                <a:spcPts val="0"/>
              </a:spcBef>
              <a:buNone/>
              <a:defRPr sz="1200" b="0" i="0" u="none" strike="noStrike" cap="none">
                <a:solidFill>
                  <a:schemeClr val="accent2"/>
                </a:solidFill>
                <a:latin typeface="Arial"/>
                <a:ea typeface="Arial"/>
                <a:cs typeface="Arial"/>
                <a:sym typeface="Arial"/>
              </a:defRPr>
            </a:lvl4pPr>
            <a:lvl5pPr marL="0" lvl="4" indent="0" algn="r">
              <a:spcBef>
                <a:spcPts val="0"/>
              </a:spcBef>
              <a:buNone/>
              <a:defRPr sz="1200" b="0" i="0" u="none" strike="noStrike" cap="none">
                <a:solidFill>
                  <a:schemeClr val="accent2"/>
                </a:solidFill>
                <a:latin typeface="Arial"/>
                <a:ea typeface="Arial"/>
                <a:cs typeface="Arial"/>
                <a:sym typeface="Arial"/>
              </a:defRPr>
            </a:lvl5pPr>
            <a:lvl6pPr marL="0" lvl="5" indent="0" algn="r">
              <a:spcBef>
                <a:spcPts val="0"/>
              </a:spcBef>
              <a:buNone/>
              <a:defRPr sz="1200" b="0" i="0" u="none" strike="noStrike" cap="none">
                <a:solidFill>
                  <a:schemeClr val="accent2"/>
                </a:solidFill>
                <a:latin typeface="Arial"/>
                <a:ea typeface="Arial"/>
                <a:cs typeface="Arial"/>
                <a:sym typeface="Arial"/>
              </a:defRPr>
            </a:lvl6pPr>
            <a:lvl7pPr marL="0" lvl="6" indent="0" algn="r">
              <a:spcBef>
                <a:spcPts val="0"/>
              </a:spcBef>
              <a:buNone/>
              <a:defRPr sz="1200" b="0" i="0" u="none" strike="noStrike" cap="none">
                <a:solidFill>
                  <a:schemeClr val="accent2"/>
                </a:solidFill>
                <a:latin typeface="Arial"/>
                <a:ea typeface="Arial"/>
                <a:cs typeface="Arial"/>
                <a:sym typeface="Arial"/>
              </a:defRPr>
            </a:lvl7pPr>
            <a:lvl8pPr marL="0" lvl="7" indent="0" algn="r">
              <a:spcBef>
                <a:spcPts val="0"/>
              </a:spcBef>
              <a:buNone/>
              <a:defRPr sz="1200" b="0" i="0" u="none" strike="noStrike" cap="none">
                <a:solidFill>
                  <a:schemeClr val="accent2"/>
                </a:solidFill>
                <a:latin typeface="Arial"/>
                <a:ea typeface="Arial"/>
                <a:cs typeface="Arial"/>
                <a:sym typeface="Arial"/>
              </a:defRPr>
            </a:lvl8pPr>
            <a:lvl9pPr marL="0" lvl="8" indent="0" algn="r">
              <a:spcBef>
                <a:spcPts val="0"/>
              </a:spcBef>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i-FI"/>
              <a:t>‹#›</a:t>
            </a:fld>
            <a:endParaRPr/>
          </a:p>
        </p:txBody>
      </p:sp>
      <p:pic>
        <p:nvPicPr>
          <p:cNvPr id="47" name="Google Shape;47;p12" descr="Kuva, joka sisältää kohteen Grafiikka, Fontti, graafinen suunnittelu, kuvakaappaus&#10;&#10;Tekoälyllä luotu sisältö voi olla virheellistä."/>
          <p:cNvPicPr preferRelativeResize="0"/>
          <p:nvPr/>
        </p:nvPicPr>
        <p:blipFill rotWithShape="1">
          <a:blip r:embed="rId2">
            <a:alphaModFix/>
          </a:blip>
          <a:srcRect/>
          <a:stretch/>
        </p:blipFill>
        <p:spPr>
          <a:xfrm>
            <a:off x="730313" y="6133418"/>
            <a:ext cx="2604860" cy="422016"/>
          </a:xfrm>
          <a:prstGeom prst="rect">
            <a:avLst/>
          </a:prstGeom>
          <a:noFill/>
          <a:ln>
            <a:noFill/>
          </a:ln>
        </p:spPr>
      </p:pic>
      <p:pic>
        <p:nvPicPr>
          <p:cNvPr id="48" name="Google Shape;48;p12" descr="Kuva, joka sisältää kohteen Fontti, Grafiikka, teksti, graafinen suunnittelu&#10;&#10;Tekoälyllä luotu sisältö voi olla virheellistä."/>
          <p:cNvPicPr preferRelativeResize="0"/>
          <p:nvPr/>
        </p:nvPicPr>
        <p:blipFill rotWithShape="1">
          <a:blip r:embed="rId3">
            <a:alphaModFix/>
          </a:blip>
          <a:srcRect/>
          <a:stretch/>
        </p:blipFill>
        <p:spPr>
          <a:xfrm>
            <a:off x="3428999" y="6237368"/>
            <a:ext cx="1647497" cy="200914"/>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Lopetus">
  <p:cSld name="Lopetus">
    <p:spTree>
      <p:nvGrpSpPr>
        <p:cNvPr id="1" name="Shape 49"/>
        <p:cNvGrpSpPr/>
        <p:nvPr/>
      </p:nvGrpSpPr>
      <p:grpSpPr>
        <a:xfrm>
          <a:off x="0" y="0"/>
          <a:ext cx="0" cy="0"/>
          <a:chOff x="0" y="0"/>
          <a:chExt cx="0" cy="0"/>
        </a:xfrm>
      </p:grpSpPr>
      <p:pic>
        <p:nvPicPr>
          <p:cNvPr id="50" name="Google Shape;50;p13" descr="Kuva, joka sisältää kohteen Fontti, teksti, Grafiikka, kuvakaappaus&#10;&#10;Tekoälyllä luotu sisältö voi olla virheellistä."/>
          <p:cNvPicPr preferRelativeResize="0"/>
          <p:nvPr/>
        </p:nvPicPr>
        <p:blipFill rotWithShape="1">
          <a:blip r:embed="rId2">
            <a:alphaModFix/>
          </a:blip>
          <a:srcRect l="-3498"/>
          <a:stretch/>
        </p:blipFill>
        <p:spPr>
          <a:xfrm>
            <a:off x="2481218" y="2715489"/>
            <a:ext cx="6767745" cy="1671893"/>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ain otsikko" type="titleOnly">
  <p:cSld name="TITLE_ONLY">
    <p:spTree>
      <p:nvGrpSpPr>
        <p:cNvPr id="1" name="Shape 51"/>
        <p:cNvGrpSpPr/>
        <p:nvPr/>
      </p:nvGrpSpPr>
      <p:grpSpPr>
        <a:xfrm>
          <a:off x="0" y="0"/>
          <a:ext cx="0" cy="0"/>
          <a:chOff x="0" y="0"/>
          <a:chExt cx="0" cy="0"/>
        </a:xfrm>
      </p:grpSpPr>
      <p:sp>
        <p:nvSpPr>
          <p:cNvPr id="52" name="Google Shape;52;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accent2"/>
                </a:solidFill>
                <a:latin typeface="Arial"/>
                <a:ea typeface="Arial"/>
                <a:cs typeface="Arial"/>
                <a:sym typeface="Arial"/>
              </a:defRPr>
            </a:lvl1pPr>
            <a:lvl2pPr marL="0" lvl="1" indent="0" algn="r">
              <a:spcBef>
                <a:spcPts val="0"/>
              </a:spcBef>
              <a:buNone/>
              <a:defRPr sz="1200" b="0" i="0" u="none" strike="noStrike" cap="none">
                <a:solidFill>
                  <a:schemeClr val="accent2"/>
                </a:solidFill>
                <a:latin typeface="Arial"/>
                <a:ea typeface="Arial"/>
                <a:cs typeface="Arial"/>
                <a:sym typeface="Arial"/>
              </a:defRPr>
            </a:lvl2pPr>
            <a:lvl3pPr marL="0" lvl="2" indent="0" algn="r">
              <a:spcBef>
                <a:spcPts val="0"/>
              </a:spcBef>
              <a:buNone/>
              <a:defRPr sz="1200" b="0" i="0" u="none" strike="noStrike" cap="none">
                <a:solidFill>
                  <a:schemeClr val="accent2"/>
                </a:solidFill>
                <a:latin typeface="Arial"/>
                <a:ea typeface="Arial"/>
                <a:cs typeface="Arial"/>
                <a:sym typeface="Arial"/>
              </a:defRPr>
            </a:lvl3pPr>
            <a:lvl4pPr marL="0" lvl="3" indent="0" algn="r">
              <a:spcBef>
                <a:spcPts val="0"/>
              </a:spcBef>
              <a:buNone/>
              <a:defRPr sz="1200" b="0" i="0" u="none" strike="noStrike" cap="none">
                <a:solidFill>
                  <a:schemeClr val="accent2"/>
                </a:solidFill>
                <a:latin typeface="Arial"/>
                <a:ea typeface="Arial"/>
                <a:cs typeface="Arial"/>
                <a:sym typeface="Arial"/>
              </a:defRPr>
            </a:lvl4pPr>
            <a:lvl5pPr marL="0" lvl="4" indent="0" algn="r">
              <a:spcBef>
                <a:spcPts val="0"/>
              </a:spcBef>
              <a:buNone/>
              <a:defRPr sz="1200" b="0" i="0" u="none" strike="noStrike" cap="none">
                <a:solidFill>
                  <a:schemeClr val="accent2"/>
                </a:solidFill>
                <a:latin typeface="Arial"/>
                <a:ea typeface="Arial"/>
                <a:cs typeface="Arial"/>
                <a:sym typeface="Arial"/>
              </a:defRPr>
            </a:lvl5pPr>
            <a:lvl6pPr marL="0" lvl="5" indent="0" algn="r">
              <a:spcBef>
                <a:spcPts val="0"/>
              </a:spcBef>
              <a:buNone/>
              <a:defRPr sz="1200" b="0" i="0" u="none" strike="noStrike" cap="none">
                <a:solidFill>
                  <a:schemeClr val="accent2"/>
                </a:solidFill>
                <a:latin typeface="Arial"/>
                <a:ea typeface="Arial"/>
                <a:cs typeface="Arial"/>
                <a:sym typeface="Arial"/>
              </a:defRPr>
            </a:lvl6pPr>
            <a:lvl7pPr marL="0" lvl="6" indent="0" algn="r">
              <a:spcBef>
                <a:spcPts val="0"/>
              </a:spcBef>
              <a:buNone/>
              <a:defRPr sz="1200" b="0" i="0" u="none" strike="noStrike" cap="none">
                <a:solidFill>
                  <a:schemeClr val="accent2"/>
                </a:solidFill>
                <a:latin typeface="Arial"/>
                <a:ea typeface="Arial"/>
                <a:cs typeface="Arial"/>
                <a:sym typeface="Arial"/>
              </a:defRPr>
            </a:lvl7pPr>
            <a:lvl8pPr marL="0" lvl="7" indent="0" algn="r">
              <a:spcBef>
                <a:spcPts val="0"/>
              </a:spcBef>
              <a:buNone/>
              <a:defRPr sz="1200" b="0" i="0" u="none" strike="noStrike" cap="none">
                <a:solidFill>
                  <a:schemeClr val="accent2"/>
                </a:solidFill>
                <a:latin typeface="Arial"/>
                <a:ea typeface="Arial"/>
                <a:cs typeface="Arial"/>
                <a:sym typeface="Arial"/>
              </a:defRPr>
            </a:lvl8pPr>
            <a:lvl9pPr marL="0" lvl="8" indent="0" algn="r">
              <a:spcBef>
                <a:spcPts val="0"/>
              </a:spcBef>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i-FI"/>
              <a:t>‹#›</a:t>
            </a:fld>
            <a:endParaRPr/>
          </a:p>
        </p:txBody>
      </p:sp>
      <p:pic>
        <p:nvPicPr>
          <p:cNvPr id="54" name="Google Shape;54;p14" descr="Kuva, joka sisältää kohteen Grafiikka, Fontti, graafinen suunnittelu, kuvakaappaus&#10;&#10;Tekoälyllä luotu sisältö voi olla virheellistä."/>
          <p:cNvPicPr preferRelativeResize="0"/>
          <p:nvPr/>
        </p:nvPicPr>
        <p:blipFill rotWithShape="1">
          <a:blip r:embed="rId2">
            <a:alphaModFix/>
          </a:blip>
          <a:srcRect/>
          <a:stretch/>
        </p:blipFill>
        <p:spPr>
          <a:xfrm>
            <a:off x="730313" y="6133418"/>
            <a:ext cx="2604860" cy="422016"/>
          </a:xfrm>
          <a:prstGeom prst="rect">
            <a:avLst/>
          </a:prstGeom>
          <a:noFill/>
          <a:ln>
            <a:noFill/>
          </a:ln>
        </p:spPr>
      </p:pic>
      <p:pic>
        <p:nvPicPr>
          <p:cNvPr id="55" name="Google Shape;55;p14" descr="Kuva, joka sisältää kohteen Fontti, Grafiikka, teksti, graafinen suunnittelu&#10;&#10;Tekoälyllä luotu sisältö voi olla virheellistä."/>
          <p:cNvPicPr preferRelativeResize="0"/>
          <p:nvPr/>
        </p:nvPicPr>
        <p:blipFill rotWithShape="1">
          <a:blip r:embed="rId3">
            <a:alphaModFix/>
          </a:blip>
          <a:srcRect/>
          <a:stretch/>
        </p:blipFill>
        <p:spPr>
          <a:xfrm>
            <a:off x="3428999" y="6237368"/>
            <a:ext cx="1647497" cy="200914"/>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accent1"/>
              </a:buClr>
              <a:buSzPts val="4400"/>
              <a:buFont typeface="Arial"/>
              <a:buNone/>
              <a:defRPr sz="4400"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
          <p:cNvSpPr txBox="1">
            <a:spLocks noGrp="1"/>
          </p:cNvSpPr>
          <p:nvPr>
            <p:ph type="body" idx="1"/>
          </p:nvPr>
        </p:nvSpPr>
        <p:spPr>
          <a:xfrm>
            <a:off x="838200" y="1825626"/>
            <a:ext cx="10515600" cy="4089400"/>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A0C463"/>
              </a:buClr>
              <a:buSzPts val="2800"/>
              <a:buFont typeface="Arial"/>
              <a:buChar char="•"/>
              <a:defRPr sz="2800" b="0" i="0" u="none" strike="noStrike" cap="none">
                <a:solidFill>
                  <a:srgbClr val="222222"/>
                </a:solidFill>
                <a:latin typeface="Arial"/>
                <a:ea typeface="Arial"/>
                <a:cs typeface="Arial"/>
                <a:sym typeface="Arial"/>
              </a:defRPr>
            </a:lvl1pPr>
            <a:lvl2pPr marL="914400" marR="0" lvl="1" indent="-381000" algn="l" rtl="0">
              <a:lnSpc>
                <a:spcPct val="90000"/>
              </a:lnSpc>
              <a:spcBef>
                <a:spcPts val="500"/>
              </a:spcBef>
              <a:spcAft>
                <a:spcPts val="0"/>
              </a:spcAft>
              <a:buClr>
                <a:srgbClr val="A0C463"/>
              </a:buClr>
              <a:buSzPts val="2400"/>
              <a:buFont typeface="Arial"/>
              <a:buChar char="•"/>
              <a:defRPr sz="2400" b="0" i="0" u="none" strike="noStrike" cap="none">
                <a:solidFill>
                  <a:srgbClr val="222222"/>
                </a:solidFill>
                <a:latin typeface="Arial"/>
                <a:ea typeface="Arial"/>
                <a:cs typeface="Arial"/>
                <a:sym typeface="Arial"/>
              </a:defRPr>
            </a:lvl2pPr>
            <a:lvl3pPr marL="1371600" marR="0" lvl="2" indent="-355600" algn="l" rtl="0">
              <a:lnSpc>
                <a:spcPct val="90000"/>
              </a:lnSpc>
              <a:spcBef>
                <a:spcPts val="500"/>
              </a:spcBef>
              <a:spcAft>
                <a:spcPts val="0"/>
              </a:spcAft>
              <a:buClr>
                <a:srgbClr val="A0C463"/>
              </a:buClr>
              <a:buSzPts val="2000"/>
              <a:buFont typeface="Arial"/>
              <a:buChar char="•"/>
              <a:defRPr sz="2000" b="0" i="0" u="none" strike="noStrike" cap="none">
                <a:solidFill>
                  <a:srgbClr val="222222"/>
                </a:solidFill>
                <a:latin typeface="Arial"/>
                <a:ea typeface="Arial"/>
                <a:cs typeface="Arial"/>
                <a:sym typeface="Arial"/>
              </a:defRPr>
            </a:lvl3pPr>
            <a:lvl4pPr marL="1828800" marR="0" lvl="3" indent="-342900" algn="l" rtl="0">
              <a:lnSpc>
                <a:spcPct val="90000"/>
              </a:lnSpc>
              <a:spcBef>
                <a:spcPts val="500"/>
              </a:spcBef>
              <a:spcAft>
                <a:spcPts val="0"/>
              </a:spcAft>
              <a:buClr>
                <a:srgbClr val="A0C463"/>
              </a:buClr>
              <a:buSzPts val="1800"/>
              <a:buFont typeface="Arial"/>
              <a:buChar char="•"/>
              <a:defRPr sz="1800" b="0" i="0" u="none" strike="noStrike" cap="none">
                <a:solidFill>
                  <a:srgbClr val="222222"/>
                </a:solidFill>
                <a:latin typeface="Arial"/>
                <a:ea typeface="Arial"/>
                <a:cs typeface="Arial"/>
                <a:sym typeface="Arial"/>
              </a:defRPr>
            </a:lvl4pPr>
            <a:lvl5pPr marL="2286000" marR="0" lvl="4" indent="-342900" algn="l" rtl="0">
              <a:lnSpc>
                <a:spcPct val="90000"/>
              </a:lnSpc>
              <a:spcBef>
                <a:spcPts val="500"/>
              </a:spcBef>
              <a:spcAft>
                <a:spcPts val="0"/>
              </a:spcAft>
              <a:buClr>
                <a:srgbClr val="A0C463"/>
              </a:buClr>
              <a:buSzPts val="1800"/>
              <a:buFont typeface="Arial"/>
              <a:buChar char="•"/>
              <a:defRPr sz="1800" b="0" i="0" u="none" strike="noStrike" cap="none">
                <a:solidFill>
                  <a:srgbClr val="222222"/>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7"/>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accent2"/>
                </a:solidFill>
                <a:latin typeface="Arial"/>
                <a:ea typeface="Arial"/>
                <a:cs typeface="Arial"/>
                <a:sym typeface="Arial"/>
              </a:defRPr>
            </a:lvl1pPr>
            <a:lvl2pPr marL="0" marR="0" lvl="1" indent="0" algn="r" rtl="0">
              <a:spcBef>
                <a:spcPts val="0"/>
              </a:spcBef>
              <a:buNone/>
              <a:defRPr sz="1200" b="0" i="0" u="none" strike="noStrike" cap="none">
                <a:solidFill>
                  <a:schemeClr val="accent2"/>
                </a:solidFill>
                <a:latin typeface="Arial"/>
                <a:ea typeface="Arial"/>
                <a:cs typeface="Arial"/>
                <a:sym typeface="Arial"/>
              </a:defRPr>
            </a:lvl2pPr>
            <a:lvl3pPr marL="0" marR="0" lvl="2" indent="0" algn="r" rtl="0">
              <a:spcBef>
                <a:spcPts val="0"/>
              </a:spcBef>
              <a:buNone/>
              <a:defRPr sz="1200" b="0" i="0" u="none" strike="noStrike" cap="none">
                <a:solidFill>
                  <a:schemeClr val="accent2"/>
                </a:solidFill>
                <a:latin typeface="Arial"/>
                <a:ea typeface="Arial"/>
                <a:cs typeface="Arial"/>
                <a:sym typeface="Arial"/>
              </a:defRPr>
            </a:lvl3pPr>
            <a:lvl4pPr marL="0" marR="0" lvl="3" indent="0" algn="r" rtl="0">
              <a:spcBef>
                <a:spcPts val="0"/>
              </a:spcBef>
              <a:buNone/>
              <a:defRPr sz="1200" b="0" i="0" u="none" strike="noStrike" cap="none">
                <a:solidFill>
                  <a:schemeClr val="accent2"/>
                </a:solidFill>
                <a:latin typeface="Arial"/>
                <a:ea typeface="Arial"/>
                <a:cs typeface="Arial"/>
                <a:sym typeface="Arial"/>
              </a:defRPr>
            </a:lvl4pPr>
            <a:lvl5pPr marL="0" marR="0" lvl="4" indent="0" algn="r" rtl="0">
              <a:spcBef>
                <a:spcPts val="0"/>
              </a:spcBef>
              <a:buNone/>
              <a:defRPr sz="1200" b="0" i="0" u="none" strike="noStrike" cap="none">
                <a:solidFill>
                  <a:schemeClr val="accent2"/>
                </a:solidFill>
                <a:latin typeface="Arial"/>
                <a:ea typeface="Arial"/>
                <a:cs typeface="Arial"/>
                <a:sym typeface="Arial"/>
              </a:defRPr>
            </a:lvl5pPr>
            <a:lvl6pPr marL="0" marR="0" lvl="5" indent="0" algn="r" rtl="0">
              <a:spcBef>
                <a:spcPts val="0"/>
              </a:spcBef>
              <a:buNone/>
              <a:defRPr sz="1200" b="0" i="0" u="none" strike="noStrike" cap="none">
                <a:solidFill>
                  <a:schemeClr val="accent2"/>
                </a:solidFill>
                <a:latin typeface="Arial"/>
                <a:ea typeface="Arial"/>
                <a:cs typeface="Arial"/>
                <a:sym typeface="Arial"/>
              </a:defRPr>
            </a:lvl6pPr>
            <a:lvl7pPr marL="0" marR="0" lvl="6" indent="0" algn="r" rtl="0">
              <a:spcBef>
                <a:spcPts val="0"/>
              </a:spcBef>
              <a:buNone/>
              <a:defRPr sz="1200" b="0" i="0" u="none" strike="noStrike" cap="none">
                <a:solidFill>
                  <a:schemeClr val="accent2"/>
                </a:solidFill>
                <a:latin typeface="Arial"/>
                <a:ea typeface="Arial"/>
                <a:cs typeface="Arial"/>
                <a:sym typeface="Arial"/>
              </a:defRPr>
            </a:lvl7pPr>
            <a:lvl8pPr marL="0" marR="0" lvl="7" indent="0" algn="r" rtl="0">
              <a:spcBef>
                <a:spcPts val="0"/>
              </a:spcBef>
              <a:buNone/>
              <a:defRPr sz="1200" b="0" i="0" u="none" strike="noStrike" cap="none">
                <a:solidFill>
                  <a:schemeClr val="accent2"/>
                </a:solidFill>
                <a:latin typeface="Arial"/>
                <a:ea typeface="Arial"/>
                <a:cs typeface="Arial"/>
                <a:sym typeface="Arial"/>
              </a:defRPr>
            </a:lvl8pPr>
            <a:lvl9pPr marL="0" marR="0" lvl="8" indent="0" algn="r" rtl="0">
              <a:spcBef>
                <a:spcPts val="0"/>
              </a:spcBef>
              <a:buNone/>
              <a:defRPr sz="1200" b="0" i="0" u="none" strike="noStrike" cap="none">
                <a:solidFill>
                  <a:schemeClr val="accen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i-FI"/>
              <a:t>‹#›</a:t>
            </a:fld>
            <a:endParaRPr/>
          </a:p>
        </p:txBody>
      </p:sp>
      <p:pic>
        <p:nvPicPr>
          <p:cNvPr id="13" name="Google Shape;13;p7" descr="Kuva, joka sisältää kohteen Grafiikka, Fontti, graafinen suunnittelu, typografia&#10;&#10;Tekoälyllä luotu sisältö voi olla virheellistä."/>
          <p:cNvPicPr preferRelativeResize="0"/>
          <p:nvPr/>
        </p:nvPicPr>
        <p:blipFill rotWithShape="1">
          <a:blip r:embed="rId9">
            <a:alphaModFix/>
          </a:blip>
          <a:srcRect/>
          <a:stretch/>
        </p:blipFill>
        <p:spPr>
          <a:xfrm>
            <a:off x="9733448" y="6151778"/>
            <a:ext cx="1843914" cy="38529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
          <p:cNvSpPr txBox="1">
            <a:spLocks noGrp="1"/>
          </p:cNvSpPr>
          <p:nvPr>
            <p:ph type="ctrTitle"/>
          </p:nvPr>
        </p:nvSpPr>
        <p:spPr>
          <a:xfrm>
            <a:off x="3422373" y="2079834"/>
            <a:ext cx="5970105" cy="205277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222222"/>
              </a:buClr>
              <a:buSzPts val="4000"/>
              <a:buFont typeface="Arial"/>
              <a:buNone/>
            </a:pPr>
            <a:r>
              <a:rPr lang="fi-FI">
                <a:latin typeface="Aptos" panose="02110004020202020204"/>
              </a:rPr>
              <a:t>7. Syventävä sovintosimulaatio</a:t>
            </a:r>
            <a:endParaRPr>
              <a:latin typeface="Aptos" panose="02110004020202020204"/>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c91a6c1def_0_39"/>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fontScale="90000"/>
          </a:bodyPr>
          <a:lstStyle/>
          <a:p>
            <a:pPr>
              <a:buSzPts val="5400"/>
            </a:pPr>
            <a:r>
              <a:rPr lang="fi-FI" sz="5400">
                <a:latin typeface="Aptos" panose="02110004020202020204"/>
              </a:rPr>
              <a:t>Vaihe B: Sovittelun pelisääntöihin tutustuminen</a:t>
            </a:r>
            <a:endParaRPr sz="5400">
              <a:latin typeface="Aptos" panose="02110004020202020204"/>
            </a:endParaRPr>
          </a:p>
        </p:txBody>
      </p:sp>
      <p:sp>
        <p:nvSpPr>
          <p:cNvPr id="113" name="Google Shape;113;g3c91a6c1def_0_39"/>
          <p:cNvSpPr txBox="1">
            <a:spLocks noGrp="1"/>
          </p:cNvSpPr>
          <p:nvPr>
            <p:ph type="body" idx="1"/>
          </p:nvPr>
        </p:nvSpPr>
        <p:spPr>
          <a:xfrm>
            <a:off x="838200" y="2544639"/>
            <a:ext cx="10515599" cy="3379500"/>
          </a:xfrm>
          <a:prstGeom prst="rect">
            <a:avLst/>
          </a:prstGeom>
          <a:noFill/>
          <a:ln>
            <a:noFill/>
          </a:ln>
        </p:spPr>
        <p:txBody>
          <a:bodyPr spcFirstLastPara="1" wrap="square" lIns="91425" tIns="45700" rIns="91425" bIns="45700" anchor="t" anchorCtr="0">
            <a:normAutofit/>
          </a:bodyPr>
          <a:lstStyle/>
          <a:p>
            <a:pPr marL="228600" lvl="0" indent="-165100" algn="l" rtl="0">
              <a:lnSpc>
                <a:spcPct val="90000"/>
              </a:lnSpc>
              <a:spcBef>
                <a:spcPts val="1000"/>
              </a:spcBef>
              <a:spcAft>
                <a:spcPts val="0"/>
              </a:spcAft>
              <a:buSzPts val="1800"/>
              <a:buChar char="•"/>
            </a:pPr>
            <a:r>
              <a:rPr lang="fi-FI">
                <a:latin typeface="Aptos" panose="02110004020202020204"/>
              </a:rPr>
              <a:t>Tutustukaa seuraaviin sovittelun pelisääntöihin. Osa säännöistä koskee etenkin sovittelijoita, osa kaikkia osapuolia.  </a:t>
            </a:r>
          </a:p>
          <a:p>
            <a:pPr marL="685800" lvl="1" indent="-165100">
              <a:spcBef>
                <a:spcPts val="1000"/>
              </a:spcBef>
            </a:pPr>
            <a:r>
              <a:rPr lang="fi-FI" b="1">
                <a:latin typeface="Aptos" panose="02110004020202020204"/>
              </a:rPr>
              <a:t>Puolueettomuus</a:t>
            </a:r>
          </a:p>
          <a:p>
            <a:pPr marL="685800" lvl="1" indent="-165100">
              <a:spcBef>
                <a:spcPts val="1000"/>
              </a:spcBef>
            </a:pPr>
            <a:r>
              <a:rPr lang="fi-FI" b="1" i="0">
                <a:solidFill>
                  <a:srgbClr val="000000"/>
                </a:solidFill>
                <a:effectLst/>
                <a:latin typeface="Aptos" panose="02110004020202020204"/>
              </a:rPr>
              <a:t>Ei jaeta rangaistuksia eikä syyllistetä, vaan etsitään ratkaisuja</a:t>
            </a:r>
          </a:p>
          <a:p>
            <a:pPr marL="685800" lvl="1" indent="-165100">
              <a:spcBef>
                <a:spcPts val="1000"/>
              </a:spcBef>
            </a:pPr>
            <a:r>
              <a:rPr lang="fi-FI" b="1" i="0">
                <a:solidFill>
                  <a:srgbClr val="000000"/>
                </a:solidFill>
                <a:effectLst/>
                <a:latin typeface="Aptos" panose="02110004020202020204"/>
              </a:rPr>
              <a:t>Luottamuksellisuus</a:t>
            </a:r>
          </a:p>
          <a:p>
            <a:pPr marL="685800" lvl="1" indent="-165100">
              <a:spcBef>
                <a:spcPts val="1000"/>
              </a:spcBef>
            </a:pPr>
            <a:r>
              <a:rPr lang="fi-FI" b="1" i="0">
                <a:solidFill>
                  <a:srgbClr val="000000"/>
                </a:solidFill>
                <a:effectLst/>
                <a:latin typeface="Aptos" panose="02110004020202020204"/>
              </a:rPr>
              <a:t>Vapaaehtoisuus</a:t>
            </a:r>
            <a:endParaRPr lang="fi-FI">
              <a:latin typeface="Aptos" panose="02110004020202020204"/>
            </a:endParaRPr>
          </a:p>
          <a:p>
            <a:pPr marL="228600" lvl="0" indent="-165100" algn="l" rtl="0">
              <a:lnSpc>
                <a:spcPct val="90000"/>
              </a:lnSpc>
              <a:spcBef>
                <a:spcPts val="1000"/>
              </a:spcBef>
              <a:spcAft>
                <a:spcPts val="0"/>
              </a:spcAft>
              <a:buSzPts val="1800"/>
              <a:buChar char="•"/>
            </a:pPr>
            <a:endParaRPr lang="fi-FI">
              <a:latin typeface="Aptos" panose="02110004020202020204"/>
            </a:endParaRPr>
          </a:p>
          <a:p>
            <a:pPr marL="228600" lvl="0" indent="-165100" algn="l" rtl="0">
              <a:lnSpc>
                <a:spcPct val="90000"/>
              </a:lnSpc>
              <a:spcBef>
                <a:spcPts val="1000"/>
              </a:spcBef>
              <a:spcAft>
                <a:spcPts val="0"/>
              </a:spcAft>
              <a:buSzPts val="1800"/>
              <a:buChar char="•"/>
            </a:pPr>
            <a:endParaRPr lang="fi-FI">
              <a:latin typeface="Aptos" panose="02110004020202020204"/>
            </a:endParaRPr>
          </a:p>
        </p:txBody>
      </p:sp>
      <p:sp>
        <p:nvSpPr>
          <p:cNvPr id="114" name="Google Shape;114;g3c91a6c1def_0_39"/>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10</a:t>
            </a:fld>
            <a:endParaRPr/>
          </a:p>
        </p:txBody>
      </p:sp>
    </p:spTree>
    <p:extLst>
      <p:ext uri="{BB962C8B-B14F-4D97-AF65-F5344CB8AC3E}">
        <p14:creationId xmlns:p14="http://schemas.microsoft.com/office/powerpoint/2010/main" val="3832437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c91a6c1def_0_39"/>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a:bodyPr>
          <a:lstStyle/>
          <a:p>
            <a:pPr>
              <a:buSzPts val="5400"/>
            </a:pPr>
            <a:r>
              <a:rPr lang="fi-FI" sz="5400">
                <a:latin typeface="Aptos" panose="02110004020202020204"/>
              </a:rPr>
              <a:t>Puolueettomuus</a:t>
            </a:r>
            <a:endParaRPr sz="5400">
              <a:latin typeface="Aptos" panose="02110004020202020204"/>
            </a:endParaRPr>
          </a:p>
        </p:txBody>
      </p:sp>
      <p:sp>
        <p:nvSpPr>
          <p:cNvPr id="113" name="Google Shape;113;g3c91a6c1def_0_39"/>
          <p:cNvSpPr txBox="1">
            <a:spLocks noGrp="1"/>
          </p:cNvSpPr>
          <p:nvPr>
            <p:ph type="body" idx="1"/>
          </p:nvPr>
        </p:nvSpPr>
        <p:spPr>
          <a:xfrm>
            <a:off x="838200" y="2544639"/>
            <a:ext cx="10515599" cy="3379500"/>
          </a:xfrm>
          <a:prstGeom prst="rect">
            <a:avLst/>
          </a:prstGeom>
          <a:noFill/>
          <a:ln>
            <a:noFill/>
          </a:ln>
        </p:spPr>
        <p:txBody>
          <a:bodyPr spcFirstLastPara="1" wrap="square" lIns="91425" tIns="45700" rIns="91425" bIns="45700" anchor="t" anchorCtr="0">
            <a:normAutofit/>
          </a:bodyPr>
          <a:lstStyle/>
          <a:p>
            <a:pPr marL="228600" lvl="0" indent="-165100" algn="l" rtl="0">
              <a:lnSpc>
                <a:spcPct val="90000"/>
              </a:lnSpc>
              <a:spcBef>
                <a:spcPts val="1000"/>
              </a:spcBef>
              <a:spcAft>
                <a:spcPts val="0"/>
              </a:spcAft>
              <a:buSzPts val="1800"/>
              <a:buChar char="•"/>
            </a:pPr>
            <a:r>
              <a:rPr lang="fi-FI" sz="2800" b="0" i="0">
                <a:solidFill>
                  <a:srgbClr val="000000"/>
                </a:solidFill>
                <a:effectLst/>
                <a:latin typeface="Aptos" panose="02110004020202020204"/>
              </a:rPr>
              <a:t>Sovittelijat ovat puolueettomia: he eivät ota kenenkään puolta. Sovittelijat ovat sovinnon puolella ja tukemassa osapuolia itseään asian ratkaisemisessa. He huolehtivat keskustelun tasapuolisuudesta. </a:t>
            </a:r>
            <a:endParaRPr lang="fi-FI">
              <a:latin typeface="Aptos" panose="02110004020202020204"/>
            </a:endParaRPr>
          </a:p>
        </p:txBody>
      </p:sp>
      <p:sp>
        <p:nvSpPr>
          <p:cNvPr id="114" name="Google Shape;114;g3c91a6c1def_0_39"/>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11</a:t>
            </a:fld>
            <a:endParaRPr/>
          </a:p>
        </p:txBody>
      </p:sp>
    </p:spTree>
    <p:extLst>
      <p:ext uri="{BB962C8B-B14F-4D97-AF65-F5344CB8AC3E}">
        <p14:creationId xmlns:p14="http://schemas.microsoft.com/office/powerpoint/2010/main" val="4116946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c91a6c1def_0_39"/>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fontScale="90000"/>
          </a:bodyPr>
          <a:lstStyle/>
          <a:p>
            <a:pPr>
              <a:buSzPts val="5400"/>
            </a:pPr>
            <a:r>
              <a:rPr lang="fi-FI" sz="5400">
                <a:latin typeface="Aptos" panose="02110004020202020204"/>
              </a:rPr>
              <a:t>Ei jaeta rangaistuksia eikä syyllistetä, vaan etsitään ratkaisuja</a:t>
            </a:r>
          </a:p>
        </p:txBody>
      </p:sp>
      <p:sp>
        <p:nvSpPr>
          <p:cNvPr id="113" name="Google Shape;113;g3c91a6c1def_0_39"/>
          <p:cNvSpPr txBox="1">
            <a:spLocks noGrp="1"/>
          </p:cNvSpPr>
          <p:nvPr>
            <p:ph type="body" idx="1"/>
          </p:nvPr>
        </p:nvSpPr>
        <p:spPr>
          <a:xfrm>
            <a:off x="838200" y="2544639"/>
            <a:ext cx="10515599" cy="3379500"/>
          </a:xfrm>
          <a:prstGeom prst="rect">
            <a:avLst/>
          </a:prstGeom>
          <a:noFill/>
          <a:ln>
            <a:noFill/>
          </a:ln>
        </p:spPr>
        <p:txBody>
          <a:bodyPr spcFirstLastPara="1" wrap="square" lIns="91425" tIns="45700" rIns="91425" bIns="45700" anchor="t" anchorCtr="0">
            <a:normAutofit/>
          </a:bodyPr>
          <a:lstStyle/>
          <a:p>
            <a:pPr marL="228600" lvl="0" indent="-165100" algn="l" rtl="0">
              <a:lnSpc>
                <a:spcPct val="90000"/>
              </a:lnSpc>
              <a:spcBef>
                <a:spcPts val="1000"/>
              </a:spcBef>
              <a:spcAft>
                <a:spcPts val="0"/>
              </a:spcAft>
              <a:buSzPts val="1800"/>
              <a:buChar char="•"/>
            </a:pPr>
            <a:r>
              <a:rPr lang="fi-FI" b="0" i="0">
                <a:solidFill>
                  <a:srgbClr val="000000"/>
                </a:solidFill>
                <a:effectLst/>
                <a:latin typeface="Aptos" panose="02110004020202020204"/>
              </a:rPr>
              <a:t>Sovittelussa ei jatketa konfliktia vaan keskustellaan yhdessä mahdollisuudesta ratkaista asia. Sovittelijoilla ei ole valtaa antaa rangaistuksia, eivätkä he toimi asiassa tuomareina. Konfliktin omistajuus säilyy osapuolilla itsellään koko prosessin ajan – myös ratkaisuissa.</a:t>
            </a:r>
            <a:endParaRPr lang="fi-FI">
              <a:latin typeface="Aptos" panose="02110004020202020204"/>
            </a:endParaRPr>
          </a:p>
        </p:txBody>
      </p:sp>
      <p:sp>
        <p:nvSpPr>
          <p:cNvPr id="114" name="Google Shape;114;g3c91a6c1def_0_39"/>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12</a:t>
            </a:fld>
            <a:endParaRPr/>
          </a:p>
        </p:txBody>
      </p:sp>
    </p:spTree>
    <p:extLst>
      <p:ext uri="{BB962C8B-B14F-4D97-AF65-F5344CB8AC3E}">
        <p14:creationId xmlns:p14="http://schemas.microsoft.com/office/powerpoint/2010/main" val="489055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c91a6c1def_0_39"/>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a:bodyPr>
          <a:lstStyle/>
          <a:p>
            <a:pPr>
              <a:buSzPts val="5400"/>
            </a:pPr>
            <a:r>
              <a:rPr lang="fi-FI" sz="5400">
                <a:latin typeface="Aptos" panose="02110004020202020204"/>
              </a:rPr>
              <a:t>Luottamuksellisuus</a:t>
            </a:r>
          </a:p>
        </p:txBody>
      </p:sp>
      <p:sp>
        <p:nvSpPr>
          <p:cNvPr id="113" name="Google Shape;113;g3c91a6c1def_0_39"/>
          <p:cNvSpPr txBox="1">
            <a:spLocks noGrp="1"/>
          </p:cNvSpPr>
          <p:nvPr>
            <p:ph type="body" idx="1"/>
          </p:nvPr>
        </p:nvSpPr>
        <p:spPr>
          <a:xfrm>
            <a:off x="838200" y="2544639"/>
            <a:ext cx="10515599" cy="3379500"/>
          </a:xfrm>
          <a:prstGeom prst="rect">
            <a:avLst/>
          </a:prstGeom>
          <a:noFill/>
          <a:ln>
            <a:noFill/>
          </a:ln>
        </p:spPr>
        <p:txBody>
          <a:bodyPr spcFirstLastPara="1" wrap="square" lIns="91425" tIns="45700" rIns="91425" bIns="45700" anchor="t" anchorCtr="0">
            <a:normAutofit/>
          </a:bodyPr>
          <a:lstStyle/>
          <a:p>
            <a:pPr marL="228600" lvl="0" indent="-165100" algn="l" rtl="0">
              <a:lnSpc>
                <a:spcPct val="90000"/>
              </a:lnSpc>
              <a:spcBef>
                <a:spcPts val="1000"/>
              </a:spcBef>
              <a:spcAft>
                <a:spcPts val="0"/>
              </a:spcAft>
              <a:buSzPts val="1800"/>
              <a:buChar char="•"/>
            </a:pPr>
            <a:r>
              <a:rPr lang="fi-FI" b="0" i="0">
                <a:solidFill>
                  <a:srgbClr val="000000"/>
                </a:solidFill>
                <a:effectLst/>
                <a:latin typeface="Aptos" panose="02110004020202020204"/>
              </a:rPr>
              <a:t>Sovittelijoita sitoo vaitiolo prosessissa esiin tulleista asioista. Lisäksi sovitaan luottamuksellisuudesta osapuolten välillä niin, että toisten kertomia asioita ei toisteta tapaamisen ulkopuolella. Keskustelua ei tallenneta. Jos sovittelusta syntyy lopuksi kirjallinen sopimus, sovitaan siitä, kenelle kaikille sopimuksen sisältö esitellään. </a:t>
            </a:r>
            <a:endParaRPr lang="fi-FI">
              <a:latin typeface="Aptos" panose="02110004020202020204"/>
            </a:endParaRPr>
          </a:p>
        </p:txBody>
      </p:sp>
      <p:sp>
        <p:nvSpPr>
          <p:cNvPr id="114" name="Google Shape;114;g3c91a6c1def_0_39"/>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13</a:t>
            </a:fld>
            <a:endParaRPr/>
          </a:p>
        </p:txBody>
      </p:sp>
    </p:spTree>
    <p:extLst>
      <p:ext uri="{BB962C8B-B14F-4D97-AF65-F5344CB8AC3E}">
        <p14:creationId xmlns:p14="http://schemas.microsoft.com/office/powerpoint/2010/main" val="2766401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c91a6c1def_0_39"/>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a:bodyPr>
          <a:lstStyle/>
          <a:p>
            <a:pPr>
              <a:buSzPts val="5400"/>
            </a:pPr>
            <a:r>
              <a:rPr lang="fi-FI" sz="5400">
                <a:latin typeface="Aptos" panose="02110004020202020204"/>
              </a:rPr>
              <a:t>Vapaaehtoisuus</a:t>
            </a:r>
          </a:p>
        </p:txBody>
      </p:sp>
      <p:sp>
        <p:nvSpPr>
          <p:cNvPr id="113" name="Google Shape;113;g3c91a6c1def_0_39"/>
          <p:cNvSpPr txBox="1">
            <a:spLocks noGrp="1"/>
          </p:cNvSpPr>
          <p:nvPr>
            <p:ph type="body" idx="1"/>
          </p:nvPr>
        </p:nvSpPr>
        <p:spPr>
          <a:xfrm>
            <a:off x="838200" y="2544639"/>
            <a:ext cx="10515599" cy="3379500"/>
          </a:xfrm>
          <a:prstGeom prst="rect">
            <a:avLst/>
          </a:prstGeom>
          <a:noFill/>
          <a:ln>
            <a:noFill/>
          </a:ln>
        </p:spPr>
        <p:txBody>
          <a:bodyPr spcFirstLastPara="1" wrap="square" lIns="91425" tIns="45700" rIns="91425" bIns="45700" anchor="t" anchorCtr="0">
            <a:normAutofit/>
          </a:bodyPr>
          <a:lstStyle/>
          <a:p>
            <a:pPr marL="228600" lvl="0" indent="-165100" algn="l" rtl="0">
              <a:lnSpc>
                <a:spcPct val="90000"/>
              </a:lnSpc>
              <a:spcBef>
                <a:spcPts val="1000"/>
              </a:spcBef>
              <a:spcAft>
                <a:spcPts val="0"/>
              </a:spcAft>
              <a:buSzPts val="1800"/>
              <a:buChar char="•"/>
            </a:pPr>
            <a:r>
              <a:rPr lang="fi-FI" b="0" i="0">
                <a:solidFill>
                  <a:srgbClr val="000000"/>
                </a:solidFill>
                <a:effectLst/>
                <a:latin typeface="Aptos" panose="02110004020202020204"/>
              </a:rPr>
              <a:t>Vapaaehtoisuus tarkoittaa sitä, että osapuolille kerrotaan yllämainitut sovittelun pelisäännöt ja avataan sovittelun kulkua, jonka jälkeen kysytään osapuolilta halukkuutta jäädä sopimaan konfliktia. Myös sovittelijat voivat olla täysin vapaaehtoisia.</a:t>
            </a:r>
            <a:endParaRPr lang="fi-FI">
              <a:latin typeface="Aptos" panose="02110004020202020204"/>
            </a:endParaRPr>
          </a:p>
        </p:txBody>
      </p:sp>
      <p:sp>
        <p:nvSpPr>
          <p:cNvPr id="114" name="Google Shape;114;g3c91a6c1def_0_39"/>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14</a:t>
            </a:fld>
            <a:endParaRPr/>
          </a:p>
        </p:txBody>
      </p:sp>
    </p:spTree>
    <p:extLst>
      <p:ext uri="{BB962C8B-B14F-4D97-AF65-F5344CB8AC3E}">
        <p14:creationId xmlns:p14="http://schemas.microsoft.com/office/powerpoint/2010/main" val="3998717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c91a6c1def_0_39"/>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accent1"/>
              </a:buClr>
              <a:buSzPts val="5400"/>
              <a:buFont typeface="Arial"/>
              <a:buNone/>
            </a:pPr>
            <a:r>
              <a:rPr lang="fi-FI" sz="5400">
                <a:latin typeface="Aptos" panose="02110004020202020204"/>
              </a:rPr>
              <a:t>Vaihe C: Teeman valinta ja esittely</a:t>
            </a:r>
            <a:endParaRPr>
              <a:latin typeface="Aptos" panose="02110004020202020204"/>
            </a:endParaRPr>
          </a:p>
        </p:txBody>
      </p:sp>
      <p:sp>
        <p:nvSpPr>
          <p:cNvPr id="113" name="Google Shape;113;g3c91a6c1def_0_39"/>
          <p:cNvSpPr txBox="1">
            <a:spLocks noGrp="1"/>
          </p:cNvSpPr>
          <p:nvPr>
            <p:ph type="body" idx="1"/>
          </p:nvPr>
        </p:nvSpPr>
        <p:spPr>
          <a:xfrm>
            <a:off x="838201" y="2544639"/>
            <a:ext cx="7258500" cy="3379500"/>
          </a:xfrm>
          <a:prstGeom prst="rect">
            <a:avLst/>
          </a:prstGeom>
          <a:noFill/>
          <a:ln>
            <a:noFill/>
          </a:ln>
        </p:spPr>
        <p:txBody>
          <a:bodyPr spcFirstLastPara="1" wrap="square" lIns="91425" tIns="45700" rIns="91425" bIns="45700" anchor="t" anchorCtr="0">
            <a:normAutofit fontScale="92500" lnSpcReduction="20000"/>
          </a:bodyPr>
          <a:lstStyle/>
          <a:p>
            <a:pPr marL="228600" lvl="0" indent="-165100" algn="l" rtl="0">
              <a:lnSpc>
                <a:spcPct val="90000"/>
              </a:lnSpc>
              <a:spcBef>
                <a:spcPts val="1000"/>
              </a:spcBef>
              <a:spcAft>
                <a:spcPts val="0"/>
              </a:spcAft>
              <a:buSzPts val="1800"/>
              <a:buChar char="•"/>
            </a:pPr>
            <a:r>
              <a:rPr lang="fi-FI">
                <a:latin typeface="Aptos" panose="02110004020202020204"/>
              </a:rPr>
              <a:t>Valitkaa yksi seuraavista teemoista. Sovittelusimulaatio tehdään teemaan liittyvästä konfliktista:</a:t>
            </a:r>
            <a:endParaRPr>
              <a:latin typeface="Aptos" panose="02110004020202020204"/>
            </a:endParaRPr>
          </a:p>
          <a:p>
            <a:pPr marL="685800" lvl="1" indent="-228600" algn="l" rtl="0">
              <a:lnSpc>
                <a:spcPct val="90000"/>
              </a:lnSpc>
              <a:spcBef>
                <a:spcPts val="1000"/>
              </a:spcBef>
              <a:spcAft>
                <a:spcPts val="0"/>
              </a:spcAft>
              <a:buSzPts val="1800"/>
              <a:buChar char="•"/>
            </a:pPr>
            <a:r>
              <a:rPr lang="fi-FI">
                <a:latin typeface="Aptos" panose="02110004020202020204"/>
              </a:rPr>
              <a:t>Teema 1: Vesipula</a:t>
            </a:r>
            <a:endParaRPr>
              <a:latin typeface="Aptos" panose="02110004020202020204"/>
            </a:endParaRPr>
          </a:p>
          <a:p>
            <a:pPr marL="685800" lvl="1" indent="-228600" algn="l" rtl="0">
              <a:lnSpc>
                <a:spcPct val="90000"/>
              </a:lnSpc>
              <a:spcBef>
                <a:spcPts val="1000"/>
              </a:spcBef>
              <a:spcAft>
                <a:spcPts val="0"/>
              </a:spcAft>
              <a:buSzPts val="1800"/>
              <a:buChar char="•"/>
            </a:pPr>
            <a:r>
              <a:rPr lang="fi-FI">
                <a:latin typeface="Aptos" panose="02110004020202020204"/>
              </a:rPr>
              <a:t>Teema 2: Vaaliväkivalta</a:t>
            </a:r>
            <a:endParaRPr>
              <a:latin typeface="Aptos" panose="02110004020202020204"/>
            </a:endParaRPr>
          </a:p>
          <a:p>
            <a:pPr marL="685800" lvl="1" indent="-228600" algn="l" rtl="0">
              <a:lnSpc>
                <a:spcPct val="90000"/>
              </a:lnSpc>
              <a:spcBef>
                <a:spcPts val="1000"/>
              </a:spcBef>
              <a:spcAft>
                <a:spcPts val="0"/>
              </a:spcAft>
              <a:buSzPts val="1800"/>
              <a:buChar char="•"/>
            </a:pPr>
            <a:r>
              <a:rPr lang="fi-FI">
                <a:latin typeface="Aptos" panose="02110004020202020204"/>
              </a:rPr>
              <a:t>Teema 3: Sukupuolten välinen tasa-arvo</a:t>
            </a:r>
          </a:p>
          <a:p>
            <a:pPr marL="457200" lvl="1" indent="0" algn="l" rtl="0">
              <a:lnSpc>
                <a:spcPct val="90000"/>
              </a:lnSpc>
              <a:spcBef>
                <a:spcPts val="1000"/>
              </a:spcBef>
              <a:spcAft>
                <a:spcPts val="0"/>
              </a:spcAft>
              <a:buSzPts val="1800"/>
              <a:buNone/>
            </a:pPr>
            <a:endParaRPr lang="fi-FI">
              <a:latin typeface="Aptos" panose="02110004020202020204"/>
            </a:endParaRPr>
          </a:p>
          <a:p>
            <a:pPr marL="457200" lvl="1" indent="0" algn="l" rtl="0">
              <a:lnSpc>
                <a:spcPct val="90000"/>
              </a:lnSpc>
              <a:spcBef>
                <a:spcPts val="1000"/>
              </a:spcBef>
              <a:spcAft>
                <a:spcPts val="0"/>
              </a:spcAft>
              <a:buSzPts val="1800"/>
              <a:buNone/>
            </a:pPr>
            <a:r>
              <a:rPr lang="fi-FI">
                <a:latin typeface="Aptos" panose="02110004020202020204"/>
              </a:rPr>
              <a:t>Tutustukaa teemaan seuraavien diojen esittelyn ja taustadokumenttien avulla.</a:t>
            </a:r>
          </a:p>
        </p:txBody>
      </p:sp>
      <p:sp>
        <p:nvSpPr>
          <p:cNvPr id="114" name="Google Shape;114;g3c91a6c1def_0_39"/>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4"/>
          <p:cNvSpPr txBox="1">
            <a:spLocks noGrp="1"/>
          </p:cNvSpPr>
          <p:nvPr>
            <p:ph type="title"/>
          </p:nvPr>
        </p:nvSpPr>
        <p:spPr>
          <a:xfrm>
            <a:off x="825500" y="54768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Arial"/>
              <a:buNone/>
            </a:pPr>
            <a:r>
              <a:rPr lang="fi-FI"/>
              <a:t>Teema 1: Vesipula</a:t>
            </a:r>
            <a:endParaRPr/>
          </a:p>
        </p:txBody>
      </p:sp>
      <p:sp>
        <p:nvSpPr>
          <p:cNvPr id="120" name="Google Shape;120;p4"/>
          <p:cNvSpPr txBox="1">
            <a:spLocks noGrp="1"/>
          </p:cNvSpPr>
          <p:nvPr>
            <p:ph type="body" idx="1"/>
          </p:nvPr>
        </p:nvSpPr>
        <p:spPr>
          <a:xfrm>
            <a:off x="825500" y="2170833"/>
            <a:ext cx="10747248" cy="3354878"/>
          </a:xfrm>
          <a:prstGeom prst="rect">
            <a:avLst/>
          </a:prstGeom>
          <a:noFill/>
          <a:ln>
            <a:noFill/>
          </a:ln>
        </p:spPr>
        <p:txBody>
          <a:bodyPr spcFirstLastPara="1" wrap="square" lIns="91425" tIns="45700" rIns="91425" bIns="45700" anchor="t" anchorCtr="0">
            <a:normAutofit/>
          </a:bodyPr>
          <a:lstStyle/>
          <a:p>
            <a:pPr marL="114300" indent="0" fontAlgn="base">
              <a:buNone/>
            </a:pPr>
            <a:r>
              <a:rPr lang="fi-FI" sz="2400" b="0" i="0">
                <a:solidFill>
                  <a:srgbClr val="000000"/>
                </a:solidFill>
                <a:effectLst/>
                <a:latin typeface="Aptos" panose="02110004020202020204"/>
              </a:rPr>
              <a:t>Sovittelusimulaation tilanne</a:t>
            </a:r>
            <a:br>
              <a:rPr lang="fi-FI" sz="2400" b="0" i="0">
                <a:solidFill>
                  <a:srgbClr val="000000"/>
                </a:solidFill>
                <a:effectLst/>
                <a:latin typeface="Aptos" panose="02110004020202020204"/>
              </a:rPr>
            </a:br>
            <a:endParaRPr lang="fi-FI" sz="2400" b="0" i="0">
              <a:solidFill>
                <a:srgbClr val="000000"/>
              </a:solidFill>
              <a:effectLst/>
              <a:latin typeface="Aptos" panose="02110004020202020204"/>
            </a:endParaRPr>
          </a:p>
          <a:p>
            <a:pPr fontAlgn="base"/>
            <a:r>
              <a:rPr lang="fi-FI" sz="2400" b="0" i="0">
                <a:solidFill>
                  <a:srgbClr val="000000"/>
                </a:solidFill>
                <a:effectLst/>
                <a:latin typeface="Aptos" panose="02110004020202020204"/>
              </a:rPr>
              <a:t>Olette </a:t>
            </a:r>
            <a:r>
              <a:rPr lang="fi-FI" sz="2400">
                <a:solidFill>
                  <a:srgbClr val="000000"/>
                </a:solidFill>
                <a:latin typeface="Aptos" panose="02110004020202020204"/>
              </a:rPr>
              <a:t>kyläyhteisön asukkaita ja paikallisen yrityksen edustajia. </a:t>
            </a:r>
            <a:r>
              <a:rPr lang="fi-FI" sz="2400" b="0" i="0">
                <a:solidFill>
                  <a:srgbClr val="000000"/>
                </a:solidFill>
                <a:effectLst/>
                <a:latin typeface="Aptos" panose="02110004020202020204"/>
              </a:rPr>
              <a:t>Paikallinen joki, josta molempien vedensaanti on kiinni, on kuihtunut viime aikoina. </a:t>
            </a:r>
          </a:p>
          <a:p>
            <a:pPr fontAlgn="base"/>
            <a:r>
              <a:rPr lang="fi-FI" sz="2400" b="0" i="0">
                <a:solidFill>
                  <a:srgbClr val="000000"/>
                </a:solidFill>
                <a:effectLst/>
                <a:latin typeface="Aptos" panose="02110004020202020204"/>
              </a:rPr>
              <a:t>Kyläyhteisöllä ja yrityksellä on keskenään riitaa veden ja vesipaikkojen jakamisesta niin, että vesi riittäisi kaikkien tarpeisiin. </a:t>
            </a:r>
          </a:p>
          <a:p>
            <a:pPr fontAlgn="base"/>
            <a:r>
              <a:rPr lang="fi-FI" sz="2400">
                <a:solidFill>
                  <a:srgbClr val="000000"/>
                </a:solidFill>
                <a:latin typeface="Aptos" panose="02110004020202020204"/>
              </a:rPr>
              <a:t>Sovittelusimulaation tarkoituksena on etsiä tapoja jakaa vesiresurssi ja rakentaa yhteyttä kahden osapuolen välille.</a:t>
            </a:r>
          </a:p>
        </p:txBody>
      </p:sp>
      <p:sp>
        <p:nvSpPr>
          <p:cNvPr id="122" name="Google Shape;122;p4"/>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4"/>
          <p:cNvSpPr txBox="1">
            <a:spLocks noGrp="1"/>
          </p:cNvSpPr>
          <p:nvPr>
            <p:ph type="title"/>
          </p:nvPr>
        </p:nvSpPr>
        <p:spPr>
          <a:xfrm>
            <a:off x="825500" y="54768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Arial"/>
              <a:buNone/>
            </a:pPr>
            <a:r>
              <a:rPr lang="fi-FI"/>
              <a:t>Teema 1: Vesipula</a:t>
            </a:r>
            <a:endParaRPr/>
          </a:p>
        </p:txBody>
      </p:sp>
      <p:sp>
        <p:nvSpPr>
          <p:cNvPr id="120" name="Google Shape;120;p4"/>
          <p:cNvSpPr txBox="1">
            <a:spLocks noGrp="1"/>
          </p:cNvSpPr>
          <p:nvPr>
            <p:ph type="body" idx="1"/>
          </p:nvPr>
        </p:nvSpPr>
        <p:spPr>
          <a:xfrm>
            <a:off x="825500" y="1873250"/>
            <a:ext cx="10747248" cy="3877041"/>
          </a:xfrm>
          <a:prstGeom prst="rect">
            <a:avLst/>
          </a:prstGeom>
          <a:noFill/>
          <a:ln>
            <a:noFill/>
          </a:ln>
        </p:spPr>
        <p:txBody>
          <a:bodyPr spcFirstLastPara="1" wrap="square" lIns="91425" tIns="45700" rIns="91425" bIns="45700" anchor="t" anchorCtr="0">
            <a:normAutofit fontScale="25000" lnSpcReduction="20000"/>
          </a:bodyPr>
          <a:lstStyle/>
          <a:p>
            <a:pPr fontAlgn="base"/>
            <a:r>
              <a:rPr lang="fi-FI" sz="8800">
                <a:solidFill>
                  <a:srgbClr val="000000"/>
                </a:solidFill>
                <a:latin typeface="Aptos" panose="02110004020202020204"/>
              </a:rPr>
              <a:t>Veteen</a:t>
            </a:r>
            <a:r>
              <a:rPr lang="fi-FI" sz="8800" b="0" i="0">
                <a:solidFill>
                  <a:srgbClr val="000000"/>
                </a:solidFill>
                <a:effectLst/>
                <a:latin typeface="Aptos" panose="02110004020202020204"/>
              </a:rPr>
              <a:t> liittyvät konfliktit ovat lisääntyneet maailmalla. Vesipulasta kärsii vuosittain jopa 40% maailman väestöstä.  Vesipulaa aiheuttavat muun muassa ilmastokriisi sekä lisääntynyt maan ja vesistöjen saastuminen ja käyttäminen esimerkiksi teollisuuden työkaluina. Vesipulasta kärsivät eniten jo valmiiksi kaikkein köyhimmillä ja kuivimmilla alueilla elävät ihmiset.  </a:t>
            </a:r>
          </a:p>
          <a:p>
            <a:pPr fontAlgn="base"/>
            <a:r>
              <a:rPr lang="fi-FI" sz="8800" b="0" i="0">
                <a:solidFill>
                  <a:srgbClr val="000000"/>
                </a:solidFill>
                <a:effectLst/>
                <a:latin typeface="Aptos" panose="02110004020202020204"/>
              </a:rPr>
              <a:t>Kun vettä ei ole tarpeeksi, ei sitä riitä myöskään maanviljelyn tarpeisiin, mikä vaikeuttaa ruuan saatavuutta. </a:t>
            </a:r>
          </a:p>
          <a:p>
            <a:pPr fontAlgn="base"/>
            <a:r>
              <a:rPr lang="fi-FI" sz="8800" b="0" i="0">
                <a:solidFill>
                  <a:srgbClr val="000000"/>
                </a:solidFill>
                <a:effectLst/>
                <a:latin typeface="Aptos" panose="02110004020202020204"/>
              </a:rPr>
              <a:t>Vesipula aiheuttaa haasteita myös nuorten koulunkäynnille - kun aikaa pitää käyttää veden hakemiseen kauempaa ja maanviljelyyn, koulunkäynti voi jäädä kesken tai pitkälle tauolle.  </a:t>
            </a:r>
            <a:endParaRPr lang="fi-FI" sz="8800">
              <a:solidFill>
                <a:srgbClr val="000000"/>
              </a:solidFill>
              <a:latin typeface="Segoe UI" panose="020B0502040204020203" pitchFamily="34" charset="0"/>
            </a:endParaRPr>
          </a:p>
          <a:p>
            <a:pPr marL="114300" indent="0" fontAlgn="base">
              <a:buNone/>
            </a:pPr>
            <a:br>
              <a:rPr lang="fi-FI" sz="8800" b="0" i="0">
                <a:solidFill>
                  <a:srgbClr val="000000"/>
                </a:solidFill>
                <a:effectLst/>
                <a:latin typeface="Aptos" panose="02110004020202020204"/>
              </a:rPr>
            </a:br>
            <a:r>
              <a:rPr lang="fi-FI" sz="8800" b="0" i="0">
                <a:solidFill>
                  <a:srgbClr val="000000"/>
                </a:solidFill>
                <a:effectLst/>
                <a:latin typeface="Aptos" panose="02110004020202020204"/>
              </a:rPr>
              <a:t>Vaikka tässä on kyseessä kuvitteellinen tilanne, voisi tämä aivan hyvin olla mahdollista jossain päin maailmaa. Esimerkiksi Somaliassa ja Espanjassa on ollut viime vuosina erittäin pahoja kuivuuskausia. </a:t>
            </a:r>
            <a:endParaRPr lang="fi-FI" sz="8800" b="0" i="0">
              <a:solidFill>
                <a:srgbClr val="000000"/>
              </a:solidFill>
              <a:effectLst/>
              <a:latin typeface="Segoe UI" panose="020B0502040204020203" pitchFamily="34" charset="0"/>
            </a:endParaRPr>
          </a:p>
          <a:p>
            <a:pPr marL="228600" lvl="0" indent="-50800" algn="l" rtl="0">
              <a:lnSpc>
                <a:spcPct val="90000"/>
              </a:lnSpc>
              <a:spcBef>
                <a:spcPts val="0"/>
              </a:spcBef>
              <a:spcAft>
                <a:spcPts val="0"/>
              </a:spcAft>
              <a:buSzPts val="2800"/>
              <a:buNone/>
            </a:pPr>
            <a:endParaRPr/>
          </a:p>
        </p:txBody>
      </p:sp>
      <p:sp>
        <p:nvSpPr>
          <p:cNvPr id="122" name="Google Shape;122;p4"/>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17</a:t>
            </a:fld>
            <a:endParaRPr/>
          </a:p>
        </p:txBody>
      </p:sp>
    </p:spTree>
    <p:extLst>
      <p:ext uri="{BB962C8B-B14F-4D97-AF65-F5344CB8AC3E}">
        <p14:creationId xmlns:p14="http://schemas.microsoft.com/office/powerpoint/2010/main" val="29026336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4"/>
          <p:cNvSpPr txBox="1">
            <a:spLocks noGrp="1"/>
          </p:cNvSpPr>
          <p:nvPr>
            <p:ph type="title"/>
          </p:nvPr>
        </p:nvSpPr>
        <p:spPr>
          <a:xfrm>
            <a:off x="838200" y="472589"/>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Arial"/>
              <a:buNone/>
            </a:pPr>
            <a:r>
              <a:rPr lang="fi-FI"/>
              <a:t>Teema 2: Vaaliväkivalta </a:t>
            </a:r>
            <a:endParaRPr/>
          </a:p>
        </p:txBody>
      </p:sp>
      <p:sp>
        <p:nvSpPr>
          <p:cNvPr id="120" name="Google Shape;120;p4"/>
          <p:cNvSpPr txBox="1">
            <a:spLocks noGrp="1"/>
          </p:cNvSpPr>
          <p:nvPr>
            <p:ph type="body" idx="1"/>
          </p:nvPr>
        </p:nvSpPr>
        <p:spPr>
          <a:xfrm>
            <a:off x="838200" y="1448457"/>
            <a:ext cx="10747248" cy="4246490"/>
          </a:xfrm>
          <a:prstGeom prst="rect">
            <a:avLst/>
          </a:prstGeom>
          <a:noFill/>
          <a:ln>
            <a:noFill/>
          </a:ln>
        </p:spPr>
        <p:txBody>
          <a:bodyPr spcFirstLastPara="1" wrap="square" lIns="91425" tIns="45700" rIns="91425" bIns="45700" anchor="t" anchorCtr="0">
            <a:noAutofit/>
          </a:bodyPr>
          <a:lstStyle/>
          <a:p>
            <a:pPr marL="114300" indent="0" fontAlgn="base">
              <a:buNone/>
            </a:pPr>
            <a:r>
              <a:rPr lang="fi-FI" sz="2400" b="0" i="0">
                <a:solidFill>
                  <a:srgbClr val="000000"/>
                </a:solidFill>
                <a:effectLst/>
                <a:latin typeface="Aptos" panose="02110004020202020204"/>
              </a:rPr>
              <a:t>Sovittelusimulaation tilanne</a:t>
            </a:r>
          </a:p>
          <a:p>
            <a:pPr fontAlgn="base"/>
            <a:r>
              <a:rPr lang="fi-FI" sz="2400" b="0" i="0">
                <a:solidFill>
                  <a:srgbClr val="000000"/>
                </a:solidFill>
                <a:effectLst/>
                <a:latin typeface="Aptos" panose="02110004020202020204"/>
              </a:rPr>
              <a:t>Edustatte kahta poliittista puoluetta (voittanut ja hävinnyt puolue). Valtiossanne on järjestetty vaalit ensimmäistä kertaa pitkään jatkuneen konfliktin jälkeen. Vaalien järjestelyt herättivät osassa ihmisiä huolta etukäteen vaalien puolueettomuudesta. </a:t>
            </a:r>
          </a:p>
          <a:p>
            <a:pPr fontAlgn="base"/>
            <a:r>
              <a:rPr lang="fi-FI" sz="2400" b="0" i="0">
                <a:solidFill>
                  <a:srgbClr val="000000"/>
                </a:solidFill>
                <a:effectLst/>
                <a:latin typeface="Aptos" panose="02110004020202020204"/>
              </a:rPr>
              <a:t>Vaalien tulos on todella tiukka ja voittanut puolue on voittanut vain hieman yli prosentin erolla.</a:t>
            </a:r>
            <a:r>
              <a:rPr lang="fi-FI" sz="2400">
                <a:solidFill>
                  <a:srgbClr val="000000"/>
                </a:solidFill>
                <a:latin typeface="Aptos" panose="02110004020202020204"/>
              </a:rPr>
              <a:t> </a:t>
            </a:r>
            <a:r>
              <a:rPr lang="fi-FI" sz="2400" b="0" i="0">
                <a:solidFill>
                  <a:srgbClr val="000000"/>
                </a:solidFill>
                <a:effectLst/>
                <a:latin typeface="Aptos" panose="02110004020202020204"/>
              </a:rPr>
              <a:t>Vaalituloksen selvittyä hävinnyt puolue on kutsunut kannattajansa kaduille osoittamaan mieltään ja syyttänyt voittanutta puoluetta äänestäjiensä uhkailusta.  </a:t>
            </a:r>
          </a:p>
          <a:p>
            <a:pPr fontAlgn="base"/>
            <a:r>
              <a:rPr lang="fi-FI" sz="2400">
                <a:solidFill>
                  <a:srgbClr val="000000"/>
                </a:solidFill>
                <a:latin typeface="Aptos" panose="02110004020202020204"/>
              </a:rPr>
              <a:t>Sovittelusimulaation tarkoituksena on rakentaa yhteyttä kahden osapuolen välille ja etsiä ratkaisuja tilanteeseen.</a:t>
            </a:r>
            <a:endParaRPr lang="fi-FI" sz="2400" b="0" i="0">
              <a:solidFill>
                <a:srgbClr val="000000"/>
              </a:solidFill>
              <a:effectLst/>
              <a:latin typeface="Aptos" panose="02110004020202020204"/>
            </a:endParaRPr>
          </a:p>
          <a:p>
            <a:pPr fontAlgn="base"/>
            <a:endParaRPr lang="fi-FI" sz="2000">
              <a:solidFill>
                <a:srgbClr val="000000"/>
              </a:solidFill>
              <a:latin typeface="Aptos" panose="02110004020202020204"/>
            </a:endParaRPr>
          </a:p>
        </p:txBody>
      </p:sp>
      <p:sp>
        <p:nvSpPr>
          <p:cNvPr id="122" name="Google Shape;122;p4"/>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18</a:t>
            </a:fld>
            <a:endParaRPr/>
          </a:p>
        </p:txBody>
      </p:sp>
    </p:spTree>
    <p:extLst>
      <p:ext uri="{BB962C8B-B14F-4D97-AF65-F5344CB8AC3E}">
        <p14:creationId xmlns:p14="http://schemas.microsoft.com/office/powerpoint/2010/main" val="342452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4"/>
          <p:cNvSpPr txBox="1">
            <a:spLocks noGrp="1"/>
          </p:cNvSpPr>
          <p:nvPr>
            <p:ph type="title"/>
          </p:nvPr>
        </p:nvSpPr>
        <p:spPr>
          <a:xfrm>
            <a:off x="838200" y="472589"/>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Arial"/>
              <a:buNone/>
            </a:pPr>
            <a:r>
              <a:rPr lang="fi-FI"/>
              <a:t>Teema 2: Vaaliväkivalta </a:t>
            </a:r>
            <a:endParaRPr/>
          </a:p>
        </p:txBody>
      </p:sp>
      <p:sp>
        <p:nvSpPr>
          <p:cNvPr id="120" name="Google Shape;120;p4"/>
          <p:cNvSpPr txBox="1">
            <a:spLocks noGrp="1"/>
          </p:cNvSpPr>
          <p:nvPr>
            <p:ph type="body" idx="1"/>
          </p:nvPr>
        </p:nvSpPr>
        <p:spPr>
          <a:xfrm>
            <a:off x="838200" y="1448456"/>
            <a:ext cx="10747248" cy="4599417"/>
          </a:xfrm>
          <a:prstGeom prst="rect">
            <a:avLst/>
          </a:prstGeom>
          <a:noFill/>
          <a:ln>
            <a:noFill/>
          </a:ln>
        </p:spPr>
        <p:txBody>
          <a:bodyPr spcFirstLastPara="1" wrap="square" lIns="91425" tIns="45700" rIns="91425" bIns="45700" anchor="t" anchorCtr="0">
            <a:noAutofit/>
          </a:bodyPr>
          <a:lstStyle/>
          <a:p>
            <a:pPr fontAlgn="base"/>
            <a:r>
              <a:rPr lang="fi-FI" sz="2200" b="0" i="0">
                <a:solidFill>
                  <a:srgbClr val="000000"/>
                </a:solidFill>
                <a:effectLst/>
                <a:latin typeface="Aptos" panose="02110004020202020204"/>
              </a:rPr>
              <a:t>Vaaleihin liittyvä väkivalta on globaalisti yleinen ilmiö, joka on ollut viime vuosina kasvussa. </a:t>
            </a:r>
          </a:p>
          <a:p>
            <a:pPr fontAlgn="base"/>
            <a:r>
              <a:rPr lang="fi-FI" sz="2200" b="0" i="0">
                <a:solidFill>
                  <a:srgbClr val="000000"/>
                </a:solidFill>
                <a:effectLst/>
                <a:latin typeface="Aptos" panose="02110004020202020204"/>
              </a:rPr>
              <a:t>Vaaliväkivalta ja -häirintä voi pitää sisällään äänestäjien painostamista tai uhkailua, äänestyspaikkojen tai annettujen äänien tuhoamista, rauhanomaisten mielenosoitusten hajottamista tai jopa vastaehdokkaiden vangitsemista tai salamurhaamista. </a:t>
            </a:r>
          </a:p>
          <a:p>
            <a:pPr fontAlgn="base"/>
            <a:r>
              <a:rPr lang="fi-FI" sz="2200" b="0" i="0">
                <a:solidFill>
                  <a:srgbClr val="000000"/>
                </a:solidFill>
                <a:effectLst/>
                <a:latin typeface="Aptos" panose="02110004020202020204"/>
              </a:rPr>
              <a:t>Vaaliväkivalta- ja häirintä ovat uhka demokratian ja sanavapauden toteutumiselle ja haastavat yhteiskuntarauhaa.  </a:t>
            </a:r>
          </a:p>
          <a:p>
            <a:pPr marL="114300" indent="0" algn="l" rtl="0" fontAlgn="base">
              <a:buNone/>
            </a:pPr>
            <a:r>
              <a:rPr lang="fi-FI" sz="2200" b="0" i="0">
                <a:solidFill>
                  <a:srgbClr val="000000"/>
                </a:solidFill>
                <a:effectLst/>
                <a:latin typeface="Aptos" panose="02110004020202020204"/>
              </a:rPr>
              <a:t>Vaikka harjoitteen tilanne on kuvitteellinen, voisi se olla myös täysin todellinen. Esimerkiksi Keniassa vaaliväkivalta päätyi kansainvälisen tuomioistuimen tutkittavaksi vuonna 2011 ja poliisi tukahdutti viime vaalien jälkeisiä mielenosoituksia. Tansanian 2025 vaaleissa oppositioehdokkaat eivät voineet asettua lainkaan ehdolle. Vaalien jälkeen YK raportoi, että valtion turvallisuusjoukot tappoivat ainakin 700 ihmistä vaaleihin liittyneissä mielenosoituksissa ja protesteissa.</a:t>
            </a:r>
            <a:endParaRPr lang="fi-FI" sz="2200" b="0" i="0">
              <a:solidFill>
                <a:srgbClr val="000000"/>
              </a:solidFill>
              <a:effectLst/>
              <a:latin typeface="Segoe UI" panose="020B0502040204020203" pitchFamily="34" charset="0"/>
            </a:endParaRPr>
          </a:p>
        </p:txBody>
      </p:sp>
      <p:sp>
        <p:nvSpPr>
          <p:cNvPr id="122" name="Google Shape;122;p4"/>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19</a:t>
            </a:fld>
            <a:endParaRPr/>
          </a:p>
        </p:txBody>
      </p:sp>
    </p:spTree>
    <p:extLst>
      <p:ext uri="{BB962C8B-B14F-4D97-AF65-F5344CB8AC3E}">
        <p14:creationId xmlns:p14="http://schemas.microsoft.com/office/powerpoint/2010/main" val="3831772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2"/>
          <p:cNvSpPr txBox="1">
            <a:spLocks noGrp="1"/>
          </p:cNvSpPr>
          <p:nvPr>
            <p:ph type="title"/>
          </p:nvPr>
        </p:nvSpPr>
        <p:spPr>
          <a:xfrm>
            <a:off x="838200" y="1084140"/>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Arial"/>
              <a:buNone/>
            </a:pPr>
            <a:r>
              <a:rPr lang="fi-FI"/>
              <a:t>Harjoituksen kulku</a:t>
            </a:r>
            <a:endParaRPr/>
          </a:p>
        </p:txBody>
      </p:sp>
      <p:sp>
        <p:nvSpPr>
          <p:cNvPr id="66" name="Google Shape;66;p2"/>
          <p:cNvSpPr txBox="1">
            <a:spLocks noGrp="1"/>
          </p:cNvSpPr>
          <p:nvPr>
            <p:ph type="body" idx="1"/>
          </p:nvPr>
        </p:nvSpPr>
        <p:spPr>
          <a:xfrm>
            <a:off x="838201" y="2544639"/>
            <a:ext cx="7258395" cy="3379421"/>
          </a:xfrm>
          <a:prstGeom prst="rect">
            <a:avLst/>
          </a:prstGeom>
          <a:noFill/>
          <a:ln>
            <a:noFill/>
          </a:ln>
        </p:spPr>
        <p:txBody>
          <a:bodyPr spcFirstLastPara="1" wrap="square" lIns="91425" tIns="45700" rIns="91425" bIns="45700" anchor="t" anchorCtr="0">
            <a:normAutofit fontScale="85000" lnSpcReduction="20000"/>
          </a:bodyPr>
          <a:lstStyle/>
          <a:p>
            <a:pPr marL="228600" lvl="0" indent="-215265" algn="l" rtl="0">
              <a:lnSpc>
                <a:spcPct val="90000"/>
              </a:lnSpc>
              <a:spcBef>
                <a:spcPts val="1000"/>
              </a:spcBef>
              <a:spcAft>
                <a:spcPts val="0"/>
              </a:spcAft>
              <a:buSzPct val="100000"/>
              <a:buChar char="•"/>
            </a:pPr>
            <a:r>
              <a:rPr lang="fi-FI">
                <a:latin typeface="Aptos" panose="02110004020202020204"/>
              </a:rPr>
              <a:t>Osa I: Turvallisen ympäristön rakentaminen</a:t>
            </a:r>
            <a:endParaRPr>
              <a:latin typeface="Aptos" panose="02110004020202020204"/>
            </a:endParaRPr>
          </a:p>
          <a:p>
            <a:pPr marL="228600" lvl="0" indent="-156527" algn="l" rtl="0">
              <a:lnSpc>
                <a:spcPct val="90000"/>
              </a:lnSpc>
              <a:spcBef>
                <a:spcPts val="1000"/>
              </a:spcBef>
              <a:spcAft>
                <a:spcPts val="0"/>
              </a:spcAft>
              <a:buSzPct val="64285"/>
              <a:buChar char="•"/>
            </a:pPr>
            <a:r>
              <a:rPr lang="fi-FI">
                <a:latin typeface="Aptos" panose="02110004020202020204"/>
              </a:rPr>
              <a:t>Osa II: Simulaation valmistelu</a:t>
            </a:r>
            <a:endParaRPr>
              <a:latin typeface="Aptos" panose="02110004020202020204"/>
            </a:endParaRPr>
          </a:p>
          <a:p>
            <a:pPr marL="685800" lvl="1" indent="-220027" algn="l" rtl="0">
              <a:lnSpc>
                <a:spcPct val="90000"/>
              </a:lnSpc>
              <a:spcBef>
                <a:spcPts val="1000"/>
              </a:spcBef>
              <a:spcAft>
                <a:spcPts val="0"/>
              </a:spcAft>
              <a:buSzPct val="75000"/>
              <a:buChar char="•"/>
            </a:pPr>
            <a:r>
              <a:rPr lang="fi-FI">
                <a:latin typeface="Aptos" panose="02110004020202020204"/>
              </a:rPr>
              <a:t>Vaihe A: Ryhmäjako</a:t>
            </a:r>
          </a:p>
          <a:p>
            <a:pPr marL="685800" lvl="1" indent="-220027">
              <a:spcBef>
                <a:spcPts val="1000"/>
              </a:spcBef>
              <a:buSzPct val="75000"/>
            </a:pPr>
            <a:r>
              <a:rPr lang="fi-FI">
                <a:latin typeface="Aptos" panose="02110004020202020204"/>
              </a:rPr>
              <a:t>Vaihe B: Sovittelun pelisääntöihin tutustuminen</a:t>
            </a:r>
            <a:endParaRPr>
              <a:latin typeface="Aptos" panose="02110004020202020204"/>
            </a:endParaRPr>
          </a:p>
          <a:p>
            <a:pPr marL="685800" lvl="1" indent="-220027" algn="l" rtl="0">
              <a:lnSpc>
                <a:spcPct val="90000"/>
              </a:lnSpc>
              <a:spcBef>
                <a:spcPts val="1000"/>
              </a:spcBef>
              <a:spcAft>
                <a:spcPts val="0"/>
              </a:spcAft>
              <a:buSzPct val="75000"/>
              <a:buChar char="•"/>
            </a:pPr>
            <a:r>
              <a:rPr lang="fi-FI">
                <a:latin typeface="Aptos" panose="02110004020202020204"/>
              </a:rPr>
              <a:t>Vaihe C: Teeman esittely</a:t>
            </a:r>
            <a:endParaRPr>
              <a:latin typeface="Aptos" panose="02110004020202020204"/>
            </a:endParaRPr>
          </a:p>
          <a:p>
            <a:pPr marL="685800" lvl="1" indent="-220027" algn="l" rtl="0">
              <a:lnSpc>
                <a:spcPct val="90000"/>
              </a:lnSpc>
              <a:spcBef>
                <a:spcPts val="1000"/>
              </a:spcBef>
              <a:spcAft>
                <a:spcPts val="0"/>
              </a:spcAft>
              <a:buSzPct val="75000"/>
              <a:buChar char="•"/>
            </a:pPr>
            <a:r>
              <a:rPr lang="fi-FI">
                <a:latin typeface="Aptos" panose="02110004020202020204"/>
              </a:rPr>
              <a:t>Vaihe D: Sovittelun vaiheisiin tutustuminen</a:t>
            </a:r>
            <a:endParaRPr>
              <a:latin typeface="Aptos" panose="02110004020202020204"/>
            </a:endParaRPr>
          </a:p>
          <a:p>
            <a:pPr marL="228600" lvl="0" indent="-156527" algn="l" rtl="0">
              <a:lnSpc>
                <a:spcPct val="90000"/>
              </a:lnSpc>
              <a:spcBef>
                <a:spcPts val="1000"/>
              </a:spcBef>
              <a:spcAft>
                <a:spcPts val="0"/>
              </a:spcAft>
              <a:buSzPct val="64285"/>
              <a:buChar char="•"/>
            </a:pPr>
            <a:r>
              <a:rPr lang="fi-FI">
                <a:latin typeface="Aptos" panose="02110004020202020204"/>
              </a:rPr>
              <a:t>Osa III: Ryhmien valmistautuminen </a:t>
            </a:r>
            <a:endParaRPr>
              <a:latin typeface="Aptos" panose="02110004020202020204"/>
            </a:endParaRPr>
          </a:p>
          <a:p>
            <a:pPr marL="228600" lvl="0" indent="-156527" algn="l" rtl="0">
              <a:lnSpc>
                <a:spcPct val="90000"/>
              </a:lnSpc>
              <a:spcBef>
                <a:spcPts val="1000"/>
              </a:spcBef>
              <a:spcAft>
                <a:spcPts val="0"/>
              </a:spcAft>
              <a:buSzPct val="64285"/>
              <a:buChar char="•"/>
            </a:pPr>
            <a:r>
              <a:rPr lang="fi-FI">
                <a:latin typeface="Aptos" panose="02110004020202020204"/>
              </a:rPr>
              <a:t>Osa IV: Sovittelusimulaatio</a:t>
            </a:r>
            <a:endParaRPr>
              <a:latin typeface="Aptos" panose="02110004020202020204"/>
            </a:endParaRPr>
          </a:p>
          <a:p>
            <a:pPr marL="228600" lvl="0" indent="-156527" algn="l" rtl="0">
              <a:lnSpc>
                <a:spcPct val="90000"/>
              </a:lnSpc>
              <a:spcBef>
                <a:spcPts val="1000"/>
              </a:spcBef>
              <a:spcAft>
                <a:spcPts val="0"/>
              </a:spcAft>
              <a:buSzPct val="64285"/>
              <a:buChar char="•"/>
            </a:pPr>
            <a:r>
              <a:rPr lang="fi-FI">
                <a:latin typeface="Aptos" panose="02110004020202020204"/>
              </a:rPr>
              <a:t>Osa V: Purkaminen</a:t>
            </a:r>
            <a:endParaRPr>
              <a:latin typeface="Aptos" panose="02110004020202020204"/>
            </a:endParaRPr>
          </a:p>
        </p:txBody>
      </p:sp>
      <p:sp>
        <p:nvSpPr>
          <p:cNvPr id="67" name="Google Shape;67;p2"/>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2</a:t>
            </a:fld>
            <a:endParaRPr/>
          </a:p>
        </p:txBody>
      </p:sp>
      <p:sp>
        <p:nvSpPr>
          <p:cNvPr id="68" name="Google Shape;68;p2"/>
          <p:cNvSpPr txBox="1">
            <a:spLocks noGrp="1"/>
          </p:cNvSpPr>
          <p:nvPr>
            <p:ph type="body" idx="2"/>
          </p:nvPr>
        </p:nvSpPr>
        <p:spPr>
          <a:xfrm>
            <a:off x="8359516" y="2544639"/>
            <a:ext cx="2994283" cy="1661601"/>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SzPts val="2000"/>
              <a:buNone/>
            </a:pPr>
            <a:r>
              <a:rPr lang="fi-FI">
                <a:latin typeface="Aptos" panose="02110004020202020204"/>
              </a:rPr>
              <a:t>Sovittelusimulaation osapuolia ovat konfliktin kaksi osapuolta sekä sovittelijat.</a:t>
            </a:r>
            <a:endParaRPr>
              <a:latin typeface="Aptos" panose="02110004020202020204"/>
            </a:endParaRPr>
          </a:p>
        </p:txBody>
      </p:sp>
      <p:pic>
        <p:nvPicPr>
          <p:cNvPr id="69" name="Google Shape;69;p2" descr="Kuva, joka sisältää kohteen sydän, luovuus&#10;&#10;Tekoälyllä luotu sisältö voi olla virheellistä."/>
          <p:cNvPicPr preferRelativeResize="0"/>
          <p:nvPr/>
        </p:nvPicPr>
        <p:blipFill rotWithShape="1">
          <a:blip r:embed="rId3">
            <a:alphaModFix/>
          </a:blip>
          <a:srcRect/>
          <a:stretch/>
        </p:blipFill>
        <p:spPr>
          <a:xfrm>
            <a:off x="8445961" y="3809162"/>
            <a:ext cx="1469371" cy="1064028"/>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4"/>
          <p:cNvSpPr txBox="1">
            <a:spLocks noGrp="1"/>
          </p:cNvSpPr>
          <p:nvPr>
            <p:ph type="title"/>
          </p:nvPr>
        </p:nvSpPr>
        <p:spPr>
          <a:xfrm>
            <a:off x="825500" y="54768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Arial"/>
              <a:buNone/>
            </a:pPr>
            <a:r>
              <a:rPr lang="fi-FI"/>
              <a:t>Teema 3: Sukupuolten välinen tasa-arvo</a:t>
            </a:r>
            <a:endParaRPr/>
          </a:p>
        </p:txBody>
      </p:sp>
      <p:sp>
        <p:nvSpPr>
          <p:cNvPr id="120" name="Google Shape;120;p4"/>
          <p:cNvSpPr txBox="1">
            <a:spLocks noGrp="1"/>
          </p:cNvSpPr>
          <p:nvPr>
            <p:ph type="body" idx="1"/>
          </p:nvPr>
        </p:nvSpPr>
        <p:spPr>
          <a:xfrm>
            <a:off x="825500" y="2170832"/>
            <a:ext cx="10747248" cy="3860999"/>
          </a:xfrm>
          <a:prstGeom prst="rect">
            <a:avLst/>
          </a:prstGeom>
          <a:noFill/>
          <a:ln>
            <a:noFill/>
          </a:ln>
        </p:spPr>
        <p:txBody>
          <a:bodyPr spcFirstLastPara="1" wrap="square" lIns="91425" tIns="45700" rIns="91425" bIns="45700" anchor="t" anchorCtr="0">
            <a:normAutofit fontScale="85000" lnSpcReduction="10000"/>
          </a:bodyPr>
          <a:lstStyle/>
          <a:p>
            <a:pPr marL="114300" indent="0" algn="l" rtl="0" fontAlgn="base">
              <a:buNone/>
            </a:pPr>
            <a:r>
              <a:rPr lang="fi-FI" sz="2400" b="0" i="0">
                <a:solidFill>
                  <a:srgbClr val="000000"/>
                </a:solidFill>
                <a:effectLst/>
                <a:latin typeface="Aptos" panose="02110004020202020204"/>
              </a:rPr>
              <a:t>Sovittelusimulaation tilanne</a:t>
            </a:r>
          </a:p>
          <a:p>
            <a:pPr algn="l" rtl="0" fontAlgn="base"/>
            <a:r>
              <a:rPr lang="fi-FI" sz="2400" b="0" i="0">
                <a:solidFill>
                  <a:srgbClr val="000000"/>
                </a:solidFill>
                <a:effectLst/>
                <a:latin typeface="Aptos" panose="02110004020202020204"/>
              </a:rPr>
              <a:t>Olette pienen kyläyhteisön kaksi ryhmää: naisten oikeuksien puolustajat ja kylän vanhimmat. </a:t>
            </a:r>
          </a:p>
          <a:p>
            <a:pPr algn="l" rtl="0" fontAlgn="base"/>
            <a:r>
              <a:rPr lang="fi-FI" sz="2400" b="0" i="0">
                <a:solidFill>
                  <a:srgbClr val="000000"/>
                </a:solidFill>
                <a:effectLst/>
                <a:latin typeface="Aptos" panose="02110004020202020204"/>
              </a:rPr>
              <a:t>Kylässä ovat pitkään vallinneet perinteiset sukupuoliroolit. Naisten tehtävä on pysyä kotona ja huolehtia lapsista. Lain mukaan naiset eivät voi perustaa omia yrityksiään tai hakea lainaa. Kylän vanhimpien mukaan sukupuolten selkeät roolit ovat tärkeä osa kylän arvopohjaa.  </a:t>
            </a:r>
            <a:endParaRPr lang="fi-FI" sz="2400">
              <a:solidFill>
                <a:srgbClr val="000000"/>
              </a:solidFill>
              <a:latin typeface="Aptos" panose="02110004020202020204"/>
            </a:endParaRPr>
          </a:p>
          <a:p>
            <a:pPr algn="l" rtl="0" fontAlgn="base"/>
            <a:r>
              <a:rPr lang="fi-FI" sz="2400" b="0" i="0">
                <a:solidFill>
                  <a:srgbClr val="000000"/>
                </a:solidFill>
                <a:effectLst/>
                <a:latin typeface="Aptos" panose="02110004020202020204"/>
              </a:rPr>
              <a:t>Kyläyhteisössä vaikuttava naisten oikeuksien puolustajien ryhmä on järjestänyt kampanjan, jolla he ajavat lakimuutoksia, jotta naiset voisivat osallistua kylän päätöksentekoon ja perustaa omia yrityksiään. Ryhmä on järjestänyt näiden tavoitteiden eteen näkyvän kampanjan. </a:t>
            </a:r>
          </a:p>
          <a:p>
            <a:pPr algn="l" rtl="0" fontAlgn="base"/>
            <a:r>
              <a:rPr lang="fi-FI" sz="2400" b="0" i="0">
                <a:solidFill>
                  <a:srgbClr val="000000"/>
                </a:solidFill>
                <a:effectLst/>
                <a:latin typeface="Aptos" panose="02110004020202020204"/>
              </a:rPr>
              <a:t>Kylän vanhimmat ovat vaatineet kampanjan lakkauttamista, koska heidän mielestään se loukkaa kylän perinteisiä arvoja.  </a:t>
            </a:r>
          </a:p>
          <a:p>
            <a:pPr algn="l" rtl="0" fontAlgn="base"/>
            <a:r>
              <a:rPr lang="fi-FI" sz="2400">
                <a:solidFill>
                  <a:srgbClr val="000000"/>
                </a:solidFill>
                <a:latin typeface="Aptos" panose="02110004020202020204"/>
              </a:rPr>
              <a:t>Sovittelusimulaation tarkoituksena on rakentaa yhteyttä kahden osapuolen välille ja etsiä ratkaisuja tilanteeseen.</a:t>
            </a:r>
            <a:endParaRPr lang="fi-FI" sz="2400" b="0" i="0">
              <a:solidFill>
                <a:srgbClr val="000000"/>
              </a:solidFill>
              <a:effectLst/>
              <a:latin typeface="Aptos" panose="02110004020202020204"/>
            </a:endParaRPr>
          </a:p>
          <a:p>
            <a:pPr marL="228600" lvl="0" indent="-50800" algn="l" rtl="0">
              <a:lnSpc>
                <a:spcPct val="90000"/>
              </a:lnSpc>
              <a:spcBef>
                <a:spcPts val="0"/>
              </a:spcBef>
              <a:spcAft>
                <a:spcPts val="0"/>
              </a:spcAft>
              <a:buSzPts val="2800"/>
              <a:buNone/>
            </a:pPr>
            <a:endParaRPr/>
          </a:p>
        </p:txBody>
      </p:sp>
      <p:sp>
        <p:nvSpPr>
          <p:cNvPr id="122" name="Google Shape;122;p4"/>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20</a:t>
            </a:fld>
            <a:endParaRPr/>
          </a:p>
        </p:txBody>
      </p:sp>
    </p:spTree>
    <p:extLst>
      <p:ext uri="{BB962C8B-B14F-4D97-AF65-F5344CB8AC3E}">
        <p14:creationId xmlns:p14="http://schemas.microsoft.com/office/powerpoint/2010/main" val="819568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4"/>
          <p:cNvSpPr txBox="1">
            <a:spLocks noGrp="1"/>
          </p:cNvSpPr>
          <p:nvPr>
            <p:ph type="title"/>
          </p:nvPr>
        </p:nvSpPr>
        <p:spPr>
          <a:xfrm>
            <a:off x="825500" y="54768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Arial"/>
              <a:buNone/>
            </a:pPr>
            <a:r>
              <a:rPr lang="fi-FI"/>
              <a:t>Teema 3: Sukupuolten välinen tasa-arvo</a:t>
            </a:r>
            <a:endParaRPr/>
          </a:p>
        </p:txBody>
      </p:sp>
      <p:sp>
        <p:nvSpPr>
          <p:cNvPr id="120" name="Google Shape;120;p4"/>
          <p:cNvSpPr txBox="1">
            <a:spLocks noGrp="1"/>
          </p:cNvSpPr>
          <p:nvPr>
            <p:ph type="body" idx="1"/>
          </p:nvPr>
        </p:nvSpPr>
        <p:spPr>
          <a:xfrm>
            <a:off x="825500" y="2170832"/>
            <a:ext cx="10747248" cy="3860999"/>
          </a:xfrm>
          <a:prstGeom prst="rect">
            <a:avLst/>
          </a:prstGeom>
          <a:noFill/>
          <a:ln>
            <a:noFill/>
          </a:ln>
        </p:spPr>
        <p:txBody>
          <a:bodyPr spcFirstLastPara="1" wrap="square" lIns="91425" tIns="45700" rIns="91425" bIns="45700" anchor="t" anchorCtr="0">
            <a:normAutofit fontScale="92500" lnSpcReduction="20000"/>
          </a:bodyPr>
          <a:lstStyle/>
          <a:p>
            <a:pPr algn="l" rtl="0" fontAlgn="base"/>
            <a:r>
              <a:rPr lang="fi-FI" sz="2400" b="0" i="0">
                <a:solidFill>
                  <a:srgbClr val="000000"/>
                </a:solidFill>
                <a:effectLst/>
                <a:latin typeface="Aptos" panose="02110004020202020204"/>
              </a:rPr>
              <a:t>Sukupuolten välisen tasa-arvon toteutuminen on maailmanlaajuisesti vielä kaukana. Jopa joka kolmas nainen on joutunut fyysisen ja/tai seksuaalisen väkivallan uhriksi ainakin kerran elämässään. </a:t>
            </a:r>
          </a:p>
          <a:p>
            <a:pPr algn="l" rtl="0" fontAlgn="base"/>
            <a:r>
              <a:rPr lang="fi-FI" sz="2400" b="0" i="0">
                <a:solidFill>
                  <a:srgbClr val="000000"/>
                </a:solidFill>
                <a:effectLst/>
                <a:latin typeface="Aptos" panose="02110004020202020204"/>
              </a:rPr>
              <a:t>Naiset kohtaavat työmarkkinoilla syrjintää ja monessa valtiossa naisten yhteiskunnallista osallistumista rajoitetaan. Tämä rajoittaa naisten mahdollisuuksia omaan toimeentuloon. </a:t>
            </a:r>
          </a:p>
          <a:p>
            <a:pPr algn="l" rtl="0" fontAlgn="base"/>
            <a:r>
              <a:rPr lang="fi-FI" sz="2400" b="0" i="0">
                <a:solidFill>
                  <a:srgbClr val="000000"/>
                </a:solidFill>
                <a:effectLst/>
                <a:latin typeface="Aptos" panose="02110004020202020204"/>
              </a:rPr>
              <a:t>Myös julkisessa asemassa toimiviin naisiin kohdistuu huomattavasti väkivallan uhkaa ja häirintää.  </a:t>
            </a:r>
          </a:p>
          <a:p>
            <a:pPr marL="114300" indent="0" algn="l" rtl="0" fontAlgn="base">
              <a:buNone/>
            </a:pPr>
            <a:endParaRPr lang="fi-FI" sz="2400" b="0" i="0">
              <a:solidFill>
                <a:srgbClr val="000000"/>
              </a:solidFill>
              <a:effectLst/>
              <a:latin typeface="Aptos" panose="02110004020202020204"/>
            </a:endParaRPr>
          </a:p>
          <a:p>
            <a:pPr marL="114300" indent="0" algn="l" rtl="0" fontAlgn="base">
              <a:buNone/>
            </a:pPr>
            <a:r>
              <a:rPr lang="fi-FI" sz="2400" b="0" i="0">
                <a:solidFill>
                  <a:srgbClr val="000000"/>
                </a:solidFill>
                <a:effectLst/>
                <a:latin typeface="Aptos" panose="02110004020202020204"/>
              </a:rPr>
              <a:t>Vaikka tässä on kyseessä kuvitteellinen tilanne, voisi tämä aivan hyvin olla mahdollista jossain päin maailmaa. Esimerkiksi Pakistanissa naiset eivät voi perustaa omaa yritystä, tai hakea lainaa, vaan tarvitsevat siihen isänsä tai aviomiehensä allekirjoituksen. </a:t>
            </a:r>
          </a:p>
          <a:p>
            <a:pPr marL="228600" lvl="0" indent="-50800" algn="l" rtl="0">
              <a:lnSpc>
                <a:spcPct val="90000"/>
              </a:lnSpc>
              <a:spcBef>
                <a:spcPts val="0"/>
              </a:spcBef>
              <a:spcAft>
                <a:spcPts val="0"/>
              </a:spcAft>
              <a:buSzPts val="2800"/>
              <a:buNone/>
            </a:pPr>
            <a:endParaRPr/>
          </a:p>
        </p:txBody>
      </p:sp>
      <p:sp>
        <p:nvSpPr>
          <p:cNvPr id="122" name="Google Shape;122;p4"/>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21</a:t>
            </a:fld>
            <a:endParaRPr/>
          </a:p>
        </p:txBody>
      </p:sp>
    </p:spTree>
    <p:extLst>
      <p:ext uri="{BB962C8B-B14F-4D97-AF65-F5344CB8AC3E}">
        <p14:creationId xmlns:p14="http://schemas.microsoft.com/office/powerpoint/2010/main" val="2205840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c91a6c1def_0_39"/>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fontScale="90000"/>
          </a:bodyPr>
          <a:lstStyle/>
          <a:p>
            <a:pPr>
              <a:buSzPts val="5400"/>
            </a:pPr>
            <a:r>
              <a:rPr lang="fi-FI" sz="5400">
                <a:latin typeface="Aptos" panose="02110004020202020204"/>
              </a:rPr>
              <a:t>Vaihe D: Sovittelun vaiheisiin tutustuminen – eli mitä sovittelussa tapahtuu</a:t>
            </a:r>
            <a:endParaRPr sz="5400">
              <a:latin typeface="Aptos" panose="02110004020202020204"/>
            </a:endParaRPr>
          </a:p>
        </p:txBody>
      </p:sp>
      <p:sp>
        <p:nvSpPr>
          <p:cNvPr id="113" name="Google Shape;113;g3c91a6c1def_0_39"/>
          <p:cNvSpPr txBox="1">
            <a:spLocks noGrp="1"/>
          </p:cNvSpPr>
          <p:nvPr>
            <p:ph type="body" idx="1"/>
          </p:nvPr>
        </p:nvSpPr>
        <p:spPr>
          <a:xfrm>
            <a:off x="838200" y="2544639"/>
            <a:ext cx="10515599" cy="3379500"/>
          </a:xfrm>
          <a:prstGeom prst="rect">
            <a:avLst/>
          </a:prstGeom>
          <a:noFill/>
          <a:ln>
            <a:noFill/>
          </a:ln>
        </p:spPr>
        <p:txBody>
          <a:bodyPr spcFirstLastPara="1" wrap="square" lIns="91425" tIns="45700" rIns="91425" bIns="45700" anchor="t" anchorCtr="0">
            <a:normAutofit/>
          </a:bodyPr>
          <a:lstStyle/>
          <a:p>
            <a:pPr marL="228600" lvl="0" indent="-165100" algn="l" rtl="0">
              <a:lnSpc>
                <a:spcPct val="90000"/>
              </a:lnSpc>
              <a:spcBef>
                <a:spcPts val="1000"/>
              </a:spcBef>
              <a:spcAft>
                <a:spcPts val="0"/>
              </a:spcAft>
              <a:buSzPts val="1800"/>
              <a:buChar char="•"/>
            </a:pPr>
            <a:endParaRPr lang="fi-FI">
              <a:latin typeface="Aptos" panose="02110004020202020204"/>
            </a:endParaRPr>
          </a:p>
          <a:p>
            <a:pPr marL="228600" lvl="0" indent="-165100" algn="l" rtl="0">
              <a:lnSpc>
                <a:spcPct val="90000"/>
              </a:lnSpc>
              <a:spcBef>
                <a:spcPts val="1000"/>
              </a:spcBef>
              <a:spcAft>
                <a:spcPts val="0"/>
              </a:spcAft>
              <a:buSzPts val="1800"/>
              <a:buChar char="•"/>
            </a:pPr>
            <a:r>
              <a:rPr lang="fi-FI">
                <a:latin typeface="Aptos" panose="02110004020202020204"/>
              </a:rPr>
              <a:t>Tutustukaa sovittelun vaiheisiin, jotka avaavat miten sovittelu etenee. </a:t>
            </a:r>
          </a:p>
          <a:p>
            <a:pPr marL="228600" lvl="0" indent="-165100" algn="l" rtl="0">
              <a:lnSpc>
                <a:spcPct val="90000"/>
              </a:lnSpc>
              <a:spcBef>
                <a:spcPts val="1000"/>
              </a:spcBef>
              <a:spcAft>
                <a:spcPts val="0"/>
              </a:spcAft>
              <a:buSzPts val="1800"/>
              <a:buChar char="•"/>
            </a:pPr>
            <a:r>
              <a:rPr lang="fi-FI">
                <a:latin typeface="Aptos" panose="02110004020202020204"/>
              </a:rPr>
              <a:t>Sovittelijoiden tehtävä on johdattaa konfliktin osapuolia vaiheesta toiseen sovittelun aikana kysymällä heiltä kysymyksiä ja jakamalla puheenvuoroja. Tarvittaessa ohjaajat voivat auttaa tässä. </a:t>
            </a:r>
          </a:p>
          <a:p>
            <a:pPr marL="228600" lvl="0" indent="-165100" algn="l" rtl="0">
              <a:lnSpc>
                <a:spcPct val="90000"/>
              </a:lnSpc>
              <a:spcBef>
                <a:spcPts val="1000"/>
              </a:spcBef>
              <a:spcAft>
                <a:spcPts val="0"/>
              </a:spcAft>
              <a:buSzPts val="1800"/>
              <a:buChar char="•"/>
            </a:pPr>
            <a:endParaRPr lang="fi-FI">
              <a:latin typeface="Aptos" panose="02110004020202020204"/>
            </a:endParaRPr>
          </a:p>
          <a:p>
            <a:pPr marL="228600" lvl="0" indent="-165100" algn="l" rtl="0">
              <a:lnSpc>
                <a:spcPct val="90000"/>
              </a:lnSpc>
              <a:spcBef>
                <a:spcPts val="1000"/>
              </a:spcBef>
              <a:spcAft>
                <a:spcPts val="0"/>
              </a:spcAft>
              <a:buSzPts val="1800"/>
              <a:buChar char="•"/>
            </a:pPr>
            <a:endParaRPr lang="fi-FI">
              <a:latin typeface="Aptos" panose="02110004020202020204"/>
            </a:endParaRPr>
          </a:p>
        </p:txBody>
      </p:sp>
      <p:sp>
        <p:nvSpPr>
          <p:cNvPr id="114" name="Google Shape;114;g3c91a6c1def_0_39"/>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22</a:t>
            </a:fld>
            <a:endParaRPr/>
          </a:p>
        </p:txBody>
      </p:sp>
    </p:spTree>
    <p:extLst>
      <p:ext uri="{BB962C8B-B14F-4D97-AF65-F5344CB8AC3E}">
        <p14:creationId xmlns:p14="http://schemas.microsoft.com/office/powerpoint/2010/main" val="5171255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c91a6c1def_0_39"/>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a:bodyPr>
          <a:lstStyle/>
          <a:p>
            <a:pPr>
              <a:buSzPts val="5400"/>
            </a:pPr>
            <a:r>
              <a:rPr lang="fi-FI" sz="5400">
                <a:latin typeface="Aptos" panose="02110004020202020204"/>
              </a:rPr>
              <a:t>Sovittelun vaiheet</a:t>
            </a:r>
            <a:endParaRPr sz="5400">
              <a:latin typeface="Aptos" panose="02110004020202020204"/>
            </a:endParaRPr>
          </a:p>
        </p:txBody>
      </p:sp>
      <p:sp>
        <p:nvSpPr>
          <p:cNvPr id="113" name="Google Shape;113;g3c91a6c1def_0_39"/>
          <p:cNvSpPr txBox="1">
            <a:spLocks noGrp="1"/>
          </p:cNvSpPr>
          <p:nvPr>
            <p:ph type="body" idx="1"/>
          </p:nvPr>
        </p:nvSpPr>
        <p:spPr>
          <a:xfrm>
            <a:off x="838200" y="2077414"/>
            <a:ext cx="7772399" cy="3696446"/>
          </a:xfrm>
          <a:prstGeom prst="rect">
            <a:avLst/>
          </a:prstGeom>
          <a:noFill/>
          <a:ln>
            <a:noFill/>
          </a:ln>
        </p:spPr>
        <p:txBody>
          <a:bodyPr spcFirstLastPara="1" wrap="square" lIns="91425" tIns="45700" rIns="91425" bIns="45700" anchor="t" anchorCtr="0">
            <a:normAutofit fontScale="85000" lnSpcReduction="20000"/>
          </a:bodyPr>
          <a:lstStyle/>
          <a:p>
            <a:pPr marL="63500" lvl="0" indent="0" algn="l" rtl="0">
              <a:lnSpc>
                <a:spcPct val="90000"/>
              </a:lnSpc>
              <a:spcBef>
                <a:spcPts val="1000"/>
              </a:spcBef>
              <a:spcAft>
                <a:spcPts val="0"/>
              </a:spcAft>
              <a:buSzPts val="1800"/>
              <a:buNone/>
            </a:pPr>
            <a:endParaRPr lang="fi-FI">
              <a:latin typeface="Aptos" panose="02110004020202020204"/>
            </a:endParaRPr>
          </a:p>
          <a:p>
            <a:pPr marL="228600" lvl="0" indent="-165100" algn="l" rtl="0">
              <a:lnSpc>
                <a:spcPct val="90000"/>
              </a:lnSpc>
              <a:spcBef>
                <a:spcPts val="1000"/>
              </a:spcBef>
              <a:spcAft>
                <a:spcPts val="0"/>
              </a:spcAft>
              <a:buSzPts val="1800"/>
              <a:buChar char="•"/>
            </a:pPr>
            <a:r>
              <a:rPr lang="fi-FI">
                <a:latin typeface="Aptos" panose="02110004020202020204"/>
              </a:rPr>
              <a:t>1. Mitä on tapahtunut?</a:t>
            </a:r>
          </a:p>
          <a:p>
            <a:pPr marL="228600" lvl="0" indent="-165100" algn="l" rtl="0">
              <a:lnSpc>
                <a:spcPct val="90000"/>
              </a:lnSpc>
              <a:spcBef>
                <a:spcPts val="1000"/>
              </a:spcBef>
              <a:spcAft>
                <a:spcPts val="0"/>
              </a:spcAft>
              <a:buSzPts val="1800"/>
              <a:buChar char="•"/>
            </a:pPr>
            <a:r>
              <a:rPr lang="fi-FI">
                <a:latin typeface="Aptos" panose="02110004020202020204"/>
              </a:rPr>
              <a:t>2. </a:t>
            </a:r>
            <a:r>
              <a:rPr lang="fi-FI" b="0" i="0">
                <a:solidFill>
                  <a:srgbClr val="000000"/>
                </a:solidFill>
                <a:effectLst/>
                <a:latin typeface="WordVisi_MSFontService"/>
              </a:rPr>
              <a:t>Mitä ajatuksia ja tunteita tapahtunut on osapuolissa herättänyt? </a:t>
            </a:r>
          </a:p>
          <a:p>
            <a:pPr marL="228600" lvl="0" indent="-165100" algn="l" rtl="0">
              <a:lnSpc>
                <a:spcPct val="90000"/>
              </a:lnSpc>
              <a:spcBef>
                <a:spcPts val="1000"/>
              </a:spcBef>
              <a:spcAft>
                <a:spcPts val="0"/>
              </a:spcAft>
              <a:buSzPts val="1800"/>
              <a:buChar char="•"/>
            </a:pPr>
            <a:r>
              <a:rPr lang="fi-FI">
                <a:solidFill>
                  <a:srgbClr val="000000"/>
                </a:solidFill>
                <a:latin typeface="WordVisi_MSFontService"/>
              </a:rPr>
              <a:t>3. Keihin kaikkiin tapahtunut on vaikuttanut? </a:t>
            </a:r>
          </a:p>
          <a:p>
            <a:pPr marL="228600" lvl="0" indent="-165100" algn="l" rtl="0">
              <a:lnSpc>
                <a:spcPct val="90000"/>
              </a:lnSpc>
              <a:spcBef>
                <a:spcPts val="1000"/>
              </a:spcBef>
              <a:spcAft>
                <a:spcPts val="0"/>
              </a:spcAft>
              <a:buSzPts val="1800"/>
              <a:buChar char="•"/>
            </a:pPr>
            <a:r>
              <a:rPr lang="fi-FI">
                <a:solidFill>
                  <a:srgbClr val="000000"/>
                </a:solidFill>
                <a:latin typeface="WordVisi_MSFontService"/>
              </a:rPr>
              <a:t>4. Mitä tarvitaan, jotta tilanne korjaantuu?</a:t>
            </a:r>
          </a:p>
          <a:p>
            <a:pPr marL="228600" lvl="0" indent="-165100" algn="l" rtl="0">
              <a:lnSpc>
                <a:spcPct val="90000"/>
              </a:lnSpc>
              <a:spcBef>
                <a:spcPts val="1000"/>
              </a:spcBef>
              <a:spcAft>
                <a:spcPts val="0"/>
              </a:spcAft>
              <a:buSzPts val="1800"/>
              <a:buChar char="•"/>
            </a:pPr>
            <a:r>
              <a:rPr lang="fi-FI">
                <a:solidFill>
                  <a:srgbClr val="000000"/>
                </a:solidFill>
                <a:latin typeface="WordVisi_MSFontService"/>
              </a:rPr>
              <a:t>5. Miten tilanne voidaan ratkaista? Mitä osapuolet voivat luvata?</a:t>
            </a:r>
          </a:p>
          <a:p>
            <a:pPr marL="228600" lvl="0" indent="-165100" algn="l" rtl="0">
              <a:lnSpc>
                <a:spcPct val="90000"/>
              </a:lnSpc>
              <a:spcBef>
                <a:spcPts val="1000"/>
              </a:spcBef>
              <a:spcAft>
                <a:spcPts val="0"/>
              </a:spcAft>
              <a:buSzPts val="1800"/>
              <a:buChar char="•"/>
            </a:pPr>
            <a:r>
              <a:rPr lang="fi-FI">
                <a:solidFill>
                  <a:srgbClr val="000000"/>
                </a:solidFill>
                <a:latin typeface="WordVisi_MSFontService"/>
              </a:rPr>
              <a:t>6. Kirjataan mahdollinen sopimus osapuolten esittämällä sanoituksella.</a:t>
            </a:r>
            <a:endParaRPr lang="fi-FI">
              <a:latin typeface="Aptos" panose="02110004020202020204"/>
            </a:endParaRPr>
          </a:p>
          <a:p>
            <a:pPr marL="228600" lvl="0" indent="-165100" algn="l" rtl="0">
              <a:lnSpc>
                <a:spcPct val="90000"/>
              </a:lnSpc>
              <a:spcBef>
                <a:spcPts val="1000"/>
              </a:spcBef>
              <a:spcAft>
                <a:spcPts val="0"/>
              </a:spcAft>
              <a:buSzPts val="1800"/>
              <a:buChar char="•"/>
            </a:pPr>
            <a:endParaRPr lang="fi-FI">
              <a:latin typeface="Aptos" panose="02110004020202020204"/>
            </a:endParaRPr>
          </a:p>
        </p:txBody>
      </p:sp>
      <p:sp>
        <p:nvSpPr>
          <p:cNvPr id="114" name="Google Shape;114;g3c91a6c1def_0_39"/>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23</a:t>
            </a:fld>
            <a:endParaRPr/>
          </a:p>
        </p:txBody>
      </p:sp>
      <p:sp>
        <p:nvSpPr>
          <p:cNvPr id="5" name="Google Shape;107;g3c91a6c1def_0_28">
            <a:extLst>
              <a:ext uri="{FF2B5EF4-FFF2-40B4-BE49-F238E27FC236}">
                <a16:creationId xmlns:a16="http://schemas.microsoft.com/office/drawing/2014/main" id="{0E5E2419-D14A-4000-95E6-BA855420D7D0}"/>
              </a:ext>
            </a:extLst>
          </p:cNvPr>
          <p:cNvSpPr txBox="1">
            <a:spLocks noGrp="1"/>
          </p:cNvSpPr>
          <p:nvPr>
            <p:ph type="body" idx="2"/>
          </p:nvPr>
        </p:nvSpPr>
        <p:spPr>
          <a:xfrm>
            <a:off x="8610600" y="3144416"/>
            <a:ext cx="3398621" cy="2083200"/>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SzPts val="2000"/>
              <a:buNone/>
            </a:pPr>
            <a:r>
              <a:rPr lang="fi-FI" sz="1800" b="0">
                <a:effectLst/>
                <a:latin typeface="Aptos" panose="02110004020202020204"/>
              </a:rPr>
              <a:t>On täysin mahdollista, että </a:t>
            </a:r>
          </a:p>
          <a:p>
            <a:pPr marL="0" lvl="0" indent="0" algn="r" rtl="0">
              <a:lnSpc>
                <a:spcPct val="90000"/>
              </a:lnSpc>
              <a:spcBef>
                <a:spcPts val="0"/>
              </a:spcBef>
              <a:spcAft>
                <a:spcPts val="0"/>
              </a:spcAft>
              <a:buSzPts val="2000"/>
              <a:buNone/>
            </a:pPr>
            <a:r>
              <a:rPr lang="fi-FI" sz="1800" b="0">
                <a:effectLst/>
                <a:latin typeface="Aptos" panose="02110004020202020204"/>
              </a:rPr>
              <a:t>sovittelun aikana ei päästä </a:t>
            </a:r>
          </a:p>
          <a:p>
            <a:pPr marL="0" lvl="0" indent="0" algn="r" rtl="0">
              <a:lnSpc>
                <a:spcPct val="90000"/>
              </a:lnSpc>
              <a:spcBef>
                <a:spcPts val="0"/>
              </a:spcBef>
              <a:spcAft>
                <a:spcPts val="0"/>
              </a:spcAft>
              <a:buSzPts val="2000"/>
              <a:buNone/>
            </a:pPr>
            <a:r>
              <a:rPr lang="fi-FI" sz="1800" b="0">
                <a:effectLst/>
                <a:latin typeface="Aptos" panose="02110004020202020204"/>
              </a:rPr>
              <a:t>yhteiseen sopimukseen. </a:t>
            </a:r>
          </a:p>
          <a:p>
            <a:pPr marL="0" lvl="0" indent="0" algn="r" rtl="0">
              <a:lnSpc>
                <a:spcPct val="90000"/>
              </a:lnSpc>
              <a:spcBef>
                <a:spcPts val="0"/>
              </a:spcBef>
              <a:spcAft>
                <a:spcPts val="0"/>
              </a:spcAft>
              <a:buSzPts val="2000"/>
              <a:buNone/>
            </a:pPr>
            <a:r>
              <a:rPr lang="fi-FI" sz="1800" b="0">
                <a:effectLst/>
                <a:latin typeface="Aptos" panose="02110004020202020204"/>
              </a:rPr>
              <a:t>Usein konfliktin tai kiistan </a:t>
            </a:r>
          </a:p>
          <a:p>
            <a:pPr marL="0" lvl="0" indent="0" algn="r" rtl="0">
              <a:lnSpc>
                <a:spcPct val="90000"/>
              </a:lnSpc>
              <a:spcBef>
                <a:spcPts val="0"/>
              </a:spcBef>
              <a:spcAft>
                <a:spcPts val="0"/>
              </a:spcAft>
              <a:buSzPts val="2000"/>
              <a:buNone/>
            </a:pPr>
            <a:r>
              <a:rPr lang="fi-FI" sz="1800" b="0">
                <a:effectLst/>
                <a:latin typeface="Aptos" panose="02110004020202020204"/>
              </a:rPr>
              <a:t>ratkominen vaatii pitkäjänteistä </a:t>
            </a:r>
          </a:p>
          <a:p>
            <a:pPr marL="0" lvl="0" indent="0" algn="r" rtl="0">
              <a:lnSpc>
                <a:spcPct val="90000"/>
              </a:lnSpc>
              <a:spcBef>
                <a:spcPts val="0"/>
              </a:spcBef>
              <a:spcAft>
                <a:spcPts val="0"/>
              </a:spcAft>
              <a:buSzPts val="2000"/>
              <a:buNone/>
            </a:pPr>
            <a:r>
              <a:rPr lang="fi-FI" sz="1800" b="0">
                <a:effectLst/>
                <a:latin typeface="Aptos" panose="02110004020202020204"/>
              </a:rPr>
              <a:t>työtä ja useita keskusteluja. </a:t>
            </a:r>
            <a:endParaRPr sz="1800">
              <a:latin typeface="Aptos" panose="02110004020202020204"/>
            </a:endParaRPr>
          </a:p>
        </p:txBody>
      </p:sp>
    </p:spTree>
    <p:extLst>
      <p:ext uri="{BB962C8B-B14F-4D97-AF65-F5344CB8AC3E}">
        <p14:creationId xmlns:p14="http://schemas.microsoft.com/office/powerpoint/2010/main" val="750004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3c91a6c1def_0_23"/>
          <p:cNvSpPr txBox="1">
            <a:spLocks noGrp="1"/>
          </p:cNvSpPr>
          <p:nvPr>
            <p:ph type="title"/>
          </p:nvPr>
        </p:nvSpPr>
        <p:spPr>
          <a:xfrm>
            <a:off x="831850" y="1709739"/>
            <a:ext cx="10515600" cy="21198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Arial"/>
              <a:buNone/>
            </a:pPr>
            <a:r>
              <a:rPr lang="fi-FI">
                <a:latin typeface="Aptos" panose="02110004020202020204"/>
              </a:rPr>
              <a:t>Osa III: Ryhmien valmistautuminen</a:t>
            </a:r>
            <a:endParaRPr>
              <a:latin typeface="Aptos" panose="02110004020202020204"/>
            </a:endParaRPr>
          </a:p>
        </p:txBody>
      </p:sp>
      <p:sp>
        <p:nvSpPr>
          <p:cNvPr id="98" name="Google Shape;98;g3c91a6c1def_0_23"/>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24</a:t>
            </a:fld>
            <a:endParaRPr/>
          </a:p>
        </p:txBody>
      </p:sp>
    </p:spTree>
    <p:extLst>
      <p:ext uri="{BB962C8B-B14F-4D97-AF65-F5344CB8AC3E}">
        <p14:creationId xmlns:p14="http://schemas.microsoft.com/office/powerpoint/2010/main" val="27901037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c91a6c1def_0_39"/>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a:bodyPr>
          <a:lstStyle/>
          <a:p>
            <a:pPr>
              <a:buSzPts val="5400"/>
            </a:pPr>
            <a:r>
              <a:rPr lang="fi-FI" sz="5400">
                <a:latin typeface="Aptos" panose="02110004020202020204"/>
              </a:rPr>
              <a:t>Ryhmien valmistautuminen</a:t>
            </a:r>
            <a:endParaRPr sz="5400">
              <a:latin typeface="Aptos" panose="02110004020202020204"/>
            </a:endParaRPr>
          </a:p>
        </p:txBody>
      </p:sp>
      <p:sp>
        <p:nvSpPr>
          <p:cNvPr id="113" name="Google Shape;113;g3c91a6c1def_0_39"/>
          <p:cNvSpPr txBox="1">
            <a:spLocks noGrp="1"/>
          </p:cNvSpPr>
          <p:nvPr>
            <p:ph type="body" idx="1"/>
          </p:nvPr>
        </p:nvSpPr>
        <p:spPr>
          <a:xfrm>
            <a:off x="838200" y="2077414"/>
            <a:ext cx="7772399" cy="3696446"/>
          </a:xfrm>
          <a:prstGeom prst="rect">
            <a:avLst/>
          </a:prstGeom>
          <a:noFill/>
          <a:ln>
            <a:noFill/>
          </a:ln>
        </p:spPr>
        <p:txBody>
          <a:bodyPr spcFirstLastPara="1" wrap="square" lIns="91425" tIns="45700" rIns="91425" bIns="45700" anchor="t" anchorCtr="0">
            <a:normAutofit fontScale="85000" lnSpcReduction="20000"/>
          </a:bodyPr>
          <a:lstStyle/>
          <a:p>
            <a:pPr marL="63500" lvl="0" indent="0" algn="l" rtl="0">
              <a:lnSpc>
                <a:spcPct val="90000"/>
              </a:lnSpc>
              <a:spcBef>
                <a:spcPts val="1000"/>
              </a:spcBef>
              <a:spcAft>
                <a:spcPts val="0"/>
              </a:spcAft>
              <a:buSzPts val="1800"/>
              <a:buNone/>
            </a:pPr>
            <a:endParaRPr lang="fi-FI">
              <a:latin typeface="Aptos" panose="02110004020202020204"/>
            </a:endParaRPr>
          </a:p>
          <a:p>
            <a:pPr marL="228600" lvl="0" indent="-165100" algn="l" rtl="0">
              <a:lnSpc>
                <a:spcPct val="90000"/>
              </a:lnSpc>
              <a:spcBef>
                <a:spcPts val="1000"/>
              </a:spcBef>
              <a:spcAft>
                <a:spcPts val="0"/>
              </a:spcAft>
              <a:buSzPts val="1800"/>
              <a:buChar char="•"/>
            </a:pPr>
            <a:r>
              <a:rPr lang="fi-FI">
                <a:latin typeface="Aptos" panose="02110004020202020204"/>
              </a:rPr>
              <a:t>Jokainen ryhmä saa oman ryhmänsä kuvaustekstin ja teeman taustatekstin. Lukekaa ne rauhassa läpi. </a:t>
            </a:r>
          </a:p>
          <a:p>
            <a:pPr marL="228600" lvl="0" indent="-165100" algn="l" rtl="0">
              <a:lnSpc>
                <a:spcPct val="90000"/>
              </a:lnSpc>
              <a:spcBef>
                <a:spcPts val="1000"/>
              </a:spcBef>
              <a:spcAft>
                <a:spcPts val="0"/>
              </a:spcAft>
              <a:buSzPts val="1800"/>
              <a:buChar char="•"/>
            </a:pPr>
            <a:r>
              <a:rPr lang="fi-FI">
                <a:latin typeface="Aptos" panose="02110004020202020204"/>
              </a:rPr>
              <a:t>Pohtikaa kuvauksen lopusta löytyviä apukysymyksiä ja keskustelkaa, mitä ryhmänne haluaa erityisesti nostaa esille keskustelussa ja millainen olisi teille paras lopputulos.</a:t>
            </a:r>
          </a:p>
          <a:p>
            <a:pPr marL="228600" lvl="0" indent="-165100" algn="l" rtl="0">
              <a:lnSpc>
                <a:spcPct val="90000"/>
              </a:lnSpc>
              <a:spcBef>
                <a:spcPts val="1000"/>
              </a:spcBef>
              <a:spcAft>
                <a:spcPts val="0"/>
              </a:spcAft>
              <a:buSzPts val="1800"/>
              <a:buChar char="•"/>
            </a:pPr>
            <a:r>
              <a:rPr lang="fi-FI">
                <a:latin typeface="Aptos" panose="02110004020202020204"/>
              </a:rPr>
              <a:t>Eläytykää saamaanne rooliin ja miettikää, mitä itse voisitte tuntea ja ajatella, jos olisitte kyseisessä tilanteessa. </a:t>
            </a:r>
          </a:p>
          <a:p>
            <a:pPr marL="228600" lvl="0" indent="-165100" algn="l" rtl="0">
              <a:lnSpc>
                <a:spcPct val="90000"/>
              </a:lnSpc>
              <a:spcBef>
                <a:spcPts val="1000"/>
              </a:spcBef>
              <a:spcAft>
                <a:spcPts val="0"/>
              </a:spcAft>
              <a:buSzPts val="1800"/>
              <a:buChar char="•"/>
            </a:pPr>
            <a:r>
              <a:rPr lang="fi-FI">
                <a:latin typeface="Aptos" panose="02110004020202020204"/>
              </a:rPr>
              <a:t>Sovittelijat tutustuvat tilanteen taustoihin ja sovittelun vaiheisiin. Sovittelijat pohtivat omaa rooliaan keskustelussa.</a:t>
            </a:r>
          </a:p>
          <a:p>
            <a:pPr marL="228600" lvl="0" indent="-165100" algn="l" rtl="0">
              <a:lnSpc>
                <a:spcPct val="90000"/>
              </a:lnSpc>
              <a:spcBef>
                <a:spcPts val="1000"/>
              </a:spcBef>
              <a:spcAft>
                <a:spcPts val="0"/>
              </a:spcAft>
              <a:buSzPts val="1800"/>
              <a:buChar char="•"/>
            </a:pPr>
            <a:endParaRPr lang="fi-FI">
              <a:latin typeface="Aptos" panose="02110004020202020204"/>
            </a:endParaRPr>
          </a:p>
        </p:txBody>
      </p:sp>
      <p:sp>
        <p:nvSpPr>
          <p:cNvPr id="114" name="Google Shape;114;g3c91a6c1def_0_39"/>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25</a:t>
            </a:fld>
            <a:endParaRPr/>
          </a:p>
        </p:txBody>
      </p:sp>
      <p:sp>
        <p:nvSpPr>
          <p:cNvPr id="5" name="Google Shape;107;g3c91a6c1def_0_28">
            <a:extLst>
              <a:ext uri="{FF2B5EF4-FFF2-40B4-BE49-F238E27FC236}">
                <a16:creationId xmlns:a16="http://schemas.microsoft.com/office/drawing/2014/main" id="{0E5E2419-D14A-4000-95E6-BA855420D7D0}"/>
              </a:ext>
            </a:extLst>
          </p:cNvPr>
          <p:cNvSpPr txBox="1">
            <a:spLocks noGrp="1"/>
          </p:cNvSpPr>
          <p:nvPr>
            <p:ph type="body" idx="2"/>
          </p:nvPr>
        </p:nvSpPr>
        <p:spPr>
          <a:xfrm>
            <a:off x="8610600" y="3144416"/>
            <a:ext cx="3398621" cy="2083200"/>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SzPts val="2000"/>
              <a:buNone/>
            </a:pPr>
            <a:r>
              <a:rPr lang="fi-FI" sz="1800" b="0">
                <a:effectLst/>
                <a:latin typeface="Aptos" panose="02110004020202020204"/>
              </a:rPr>
              <a:t>On täysin mahdollista, että </a:t>
            </a:r>
          </a:p>
          <a:p>
            <a:pPr marL="0" lvl="0" indent="0" algn="r" rtl="0">
              <a:lnSpc>
                <a:spcPct val="90000"/>
              </a:lnSpc>
              <a:spcBef>
                <a:spcPts val="0"/>
              </a:spcBef>
              <a:spcAft>
                <a:spcPts val="0"/>
              </a:spcAft>
              <a:buSzPts val="2000"/>
              <a:buNone/>
            </a:pPr>
            <a:r>
              <a:rPr lang="fi-FI" sz="1800" b="0">
                <a:effectLst/>
                <a:latin typeface="Aptos" panose="02110004020202020204"/>
              </a:rPr>
              <a:t>sovittelun aikana ei päästä </a:t>
            </a:r>
          </a:p>
          <a:p>
            <a:pPr marL="0" lvl="0" indent="0" algn="r" rtl="0">
              <a:lnSpc>
                <a:spcPct val="90000"/>
              </a:lnSpc>
              <a:spcBef>
                <a:spcPts val="0"/>
              </a:spcBef>
              <a:spcAft>
                <a:spcPts val="0"/>
              </a:spcAft>
              <a:buSzPts val="2000"/>
              <a:buNone/>
            </a:pPr>
            <a:r>
              <a:rPr lang="fi-FI" sz="1800" b="0">
                <a:effectLst/>
                <a:latin typeface="Aptos" panose="02110004020202020204"/>
              </a:rPr>
              <a:t>yhteiseen sopimukseen. </a:t>
            </a:r>
          </a:p>
          <a:p>
            <a:pPr marL="0" lvl="0" indent="0" algn="r" rtl="0">
              <a:lnSpc>
                <a:spcPct val="90000"/>
              </a:lnSpc>
              <a:spcBef>
                <a:spcPts val="0"/>
              </a:spcBef>
              <a:spcAft>
                <a:spcPts val="0"/>
              </a:spcAft>
              <a:buSzPts val="2000"/>
              <a:buNone/>
            </a:pPr>
            <a:r>
              <a:rPr lang="fi-FI" sz="1800" b="0">
                <a:effectLst/>
                <a:latin typeface="Aptos" panose="02110004020202020204"/>
              </a:rPr>
              <a:t>Usein konfliktin tai kiistan </a:t>
            </a:r>
          </a:p>
          <a:p>
            <a:pPr marL="0" lvl="0" indent="0" algn="r" rtl="0">
              <a:lnSpc>
                <a:spcPct val="90000"/>
              </a:lnSpc>
              <a:spcBef>
                <a:spcPts val="0"/>
              </a:spcBef>
              <a:spcAft>
                <a:spcPts val="0"/>
              </a:spcAft>
              <a:buSzPts val="2000"/>
              <a:buNone/>
            </a:pPr>
            <a:r>
              <a:rPr lang="fi-FI" sz="1800" b="0">
                <a:effectLst/>
                <a:latin typeface="Aptos" panose="02110004020202020204"/>
              </a:rPr>
              <a:t>ratkominen vaatii pitkäjänteistä </a:t>
            </a:r>
          </a:p>
          <a:p>
            <a:pPr marL="0" lvl="0" indent="0" algn="r" rtl="0">
              <a:lnSpc>
                <a:spcPct val="90000"/>
              </a:lnSpc>
              <a:spcBef>
                <a:spcPts val="0"/>
              </a:spcBef>
              <a:spcAft>
                <a:spcPts val="0"/>
              </a:spcAft>
              <a:buSzPts val="2000"/>
              <a:buNone/>
            </a:pPr>
            <a:r>
              <a:rPr lang="fi-FI" sz="1800" b="0">
                <a:effectLst/>
                <a:latin typeface="Aptos" panose="02110004020202020204"/>
              </a:rPr>
              <a:t>työtä ja useita keskusteluja. </a:t>
            </a:r>
            <a:endParaRPr sz="1800">
              <a:latin typeface="Aptos" panose="02110004020202020204"/>
            </a:endParaRPr>
          </a:p>
        </p:txBody>
      </p:sp>
    </p:spTree>
    <p:extLst>
      <p:ext uri="{BB962C8B-B14F-4D97-AF65-F5344CB8AC3E}">
        <p14:creationId xmlns:p14="http://schemas.microsoft.com/office/powerpoint/2010/main" val="2468321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3c91a6c1def_0_23"/>
          <p:cNvSpPr txBox="1">
            <a:spLocks noGrp="1"/>
          </p:cNvSpPr>
          <p:nvPr>
            <p:ph type="title"/>
          </p:nvPr>
        </p:nvSpPr>
        <p:spPr>
          <a:xfrm>
            <a:off x="831850" y="1709739"/>
            <a:ext cx="10515600" cy="21198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Arial"/>
              <a:buNone/>
            </a:pPr>
            <a:r>
              <a:rPr lang="fi-FI">
                <a:latin typeface="Aptos" panose="02110004020202020204"/>
              </a:rPr>
              <a:t>Osa IV: Sovittelusimulaation toteuttaminen</a:t>
            </a:r>
            <a:endParaRPr>
              <a:latin typeface="Aptos" panose="02110004020202020204"/>
            </a:endParaRPr>
          </a:p>
        </p:txBody>
      </p:sp>
      <p:sp>
        <p:nvSpPr>
          <p:cNvPr id="98" name="Google Shape;98;g3c91a6c1def_0_23"/>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26</a:t>
            </a:fld>
            <a:endParaRPr/>
          </a:p>
        </p:txBody>
      </p:sp>
    </p:spTree>
    <p:extLst>
      <p:ext uri="{BB962C8B-B14F-4D97-AF65-F5344CB8AC3E}">
        <p14:creationId xmlns:p14="http://schemas.microsoft.com/office/powerpoint/2010/main" val="26116854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c91a6c1def_0_39"/>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a:bodyPr>
          <a:lstStyle/>
          <a:p>
            <a:pPr>
              <a:buSzPts val="5400"/>
            </a:pPr>
            <a:r>
              <a:rPr lang="fi-FI" sz="5400">
                <a:latin typeface="Aptos" panose="02110004020202020204"/>
              </a:rPr>
              <a:t>Sovittelusimulaation toteuttaminen</a:t>
            </a:r>
            <a:endParaRPr sz="5400">
              <a:latin typeface="Aptos" panose="02110004020202020204"/>
            </a:endParaRPr>
          </a:p>
        </p:txBody>
      </p:sp>
      <p:sp>
        <p:nvSpPr>
          <p:cNvPr id="113" name="Google Shape;113;g3c91a6c1def_0_39"/>
          <p:cNvSpPr txBox="1">
            <a:spLocks noGrp="1"/>
          </p:cNvSpPr>
          <p:nvPr>
            <p:ph type="body" idx="1"/>
          </p:nvPr>
        </p:nvSpPr>
        <p:spPr>
          <a:xfrm>
            <a:off x="838200" y="2077414"/>
            <a:ext cx="7772399" cy="4094786"/>
          </a:xfrm>
          <a:prstGeom prst="rect">
            <a:avLst/>
          </a:prstGeom>
          <a:noFill/>
          <a:ln>
            <a:noFill/>
          </a:ln>
        </p:spPr>
        <p:txBody>
          <a:bodyPr spcFirstLastPara="1" wrap="square" lIns="91425" tIns="45700" rIns="91425" bIns="45700" anchor="t" anchorCtr="0">
            <a:normAutofit fontScale="77500" lnSpcReduction="20000"/>
          </a:bodyPr>
          <a:lstStyle/>
          <a:p>
            <a:pPr marL="63500" lvl="0" indent="0" algn="l" rtl="0">
              <a:lnSpc>
                <a:spcPct val="90000"/>
              </a:lnSpc>
              <a:spcBef>
                <a:spcPts val="1000"/>
              </a:spcBef>
              <a:spcAft>
                <a:spcPts val="0"/>
              </a:spcAft>
              <a:buSzPts val="1800"/>
              <a:buNone/>
            </a:pPr>
            <a:r>
              <a:rPr lang="fi-FI">
                <a:latin typeface="Aptos" panose="02110004020202020204"/>
              </a:rPr>
              <a:t>Toteuttakaa sovittelusimulaatio sovittelijoiden johdolla sovittelun vaiheita seuraten. </a:t>
            </a:r>
          </a:p>
          <a:p>
            <a:pPr marL="63500" lvl="0" indent="0" algn="l" rtl="0">
              <a:lnSpc>
                <a:spcPct val="90000"/>
              </a:lnSpc>
              <a:spcBef>
                <a:spcPts val="1000"/>
              </a:spcBef>
              <a:spcAft>
                <a:spcPts val="0"/>
              </a:spcAft>
              <a:buSzPts val="1800"/>
              <a:buNone/>
            </a:pPr>
            <a:endParaRPr lang="fi-FI">
              <a:latin typeface="Aptos" panose="02110004020202020204"/>
            </a:endParaRPr>
          </a:p>
          <a:p>
            <a:pPr marL="228600" lvl="0" indent="-165100" algn="l" rtl="0">
              <a:lnSpc>
                <a:spcPct val="90000"/>
              </a:lnSpc>
              <a:spcBef>
                <a:spcPts val="1000"/>
              </a:spcBef>
              <a:spcAft>
                <a:spcPts val="0"/>
              </a:spcAft>
              <a:buSzPts val="1800"/>
              <a:buChar char="•"/>
            </a:pPr>
            <a:r>
              <a:rPr lang="fi-FI">
                <a:latin typeface="Aptos" panose="02110004020202020204"/>
              </a:rPr>
              <a:t>1. Mitä on tapahtunut?</a:t>
            </a:r>
          </a:p>
          <a:p>
            <a:pPr marL="228600" lvl="0" indent="-165100" algn="l" rtl="0">
              <a:lnSpc>
                <a:spcPct val="90000"/>
              </a:lnSpc>
              <a:spcBef>
                <a:spcPts val="1000"/>
              </a:spcBef>
              <a:spcAft>
                <a:spcPts val="0"/>
              </a:spcAft>
              <a:buSzPts val="1800"/>
              <a:buChar char="•"/>
            </a:pPr>
            <a:r>
              <a:rPr lang="fi-FI">
                <a:latin typeface="Aptos" panose="02110004020202020204"/>
              </a:rPr>
              <a:t>2. </a:t>
            </a:r>
            <a:r>
              <a:rPr lang="fi-FI" b="0" i="0">
                <a:solidFill>
                  <a:srgbClr val="000000"/>
                </a:solidFill>
                <a:effectLst/>
                <a:latin typeface="WordVisi_MSFontService"/>
              </a:rPr>
              <a:t>Mitä ajatuksia ja tunteita tapahtunut on osapuolissa herättänyt? </a:t>
            </a:r>
          </a:p>
          <a:p>
            <a:pPr marL="228600" lvl="0" indent="-165100" algn="l" rtl="0">
              <a:lnSpc>
                <a:spcPct val="90000"/>
              </a:lnSpc>
              <a:spcBef>
                <a:spcPts val="1000"/>
              </a:spcBef>
              <a:spcAft>
                <a:spcPts val="0"/>
              </a:spcAft>
              <a:buSzPts val="1800"/>
              <a:buChar char="•"/>
            </a:pPr>
            <a:r>
              <a:rPr lang="fi-FI">
                <a:solidFill>
                  <a:srgbClr val="000000"/>
                </a:solidFill>
                <a:latin typeface="WordVisi_MSFontService"/>
              </a:rPr>
              <a:t>3. Keihin kaikkiin tapahtunut on vaikuttanut? </a:t>
            </a:r>
          </a:p>
          <a:p>
            <a:pPr marL="228600" lvl="0" indent="-165100" algn="l" rtl="0">
              <a:lnSpc>
                <a:spcPct val="90000"/>
              </a:lnSpc>
              <a:spcBef>
                <a:spcPts val="1000"/>
              </a:spcBef>
              <a:spcAft>
                <a:spcPts val="0"/>
              </a:spcAft>
              <a:buSzPts val="1800"/>
              <a:buChar char="•"/>
            </a:pPr>
            <a:r>
              <a:rPr lang="fi-FI">
                <a:solidFill>
                  <a:srgbClr val="000000"/>
                </a:solidFill>
                <a:latin typeface="WordVisi_MSFontService"/>
              </a:rPr>
              <a:t>4. Mitä tarvitaan, jotta tilanne korjaantuu?</a:t>
            </a:r>
          </a:p>
          <a:p>
            <a:pPr marL="228600" lvl="0" indent="-165100" algn="l" rtl="0">
              <a:lnSpc>
                <a:spcPct val="90000"/>
              </a:lnSpc>
              <a:spcBef>
                <a:spcPts val="1000"/>
              </a:spcBef>
              <a:spcAft>
                <a:spcPts val="0"/>
              </a:spcAft>
              <a:buSzPts val="1800"/>
              <a:buChar char="•"/>
            </a:pPr>
            <a:r>
              <a:rPr lang="fi-FI">
                <a:solidFill>
                  <a:srgbClr val="000000"/>
                </a:solidFill>
                <a:latin typeface="WordVisi_MSFontService"/>
              </a:rPr>
              <a:t>5. Miten tilanne voidaan ratkaista? Mitä osapuolet voivat luvata?</a:t>
            </a:r>
          </a:p>
          <a:p>
            <a:pPr marL="228600" lvl="0" indent="-165100" algn="l" rtl="0">
              <a:lnSpc>
                <a:spcPct val="90000"/>
              </a:lnSpc>
              <a:spcBef>
                <a:spcPts val="1000"/>
              </a:spcBef>
              <a:spcAft>
                <a:spcPts val="0"/>
              </a:spcAft>
              <a:buSzPts val="1800"/>
              <a:buChar char="•"/>
            </a:pPr>
            <a:r>
              <a:rPr lang="fi-FI">
                <a:solidFill>
                  <a:srgbClr val="000000"/>
                </a:solidFill>
                <a:latin typeface="WordVisi_MSFontService"/>
              </a:rPr>
              <a:t>6. Kirjataan mahdollinen sopimus osapuolten esittämällä sanoituksella.</a:t>
            </a:r>
            <a:endParaRPr lang="fi-FI">
              <a:latin typeface="Aptos" panose="02110004020202020204"/>
            </a:endParaRPr>
          </a:p>
        </p:txBody>
      </p:sp>
      <p:sp>
        <p:nvSpPr>
          <p:cNvPr id="114" name="Google Shape;114;g3c91a6c1def_0_39"/>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27</a:t>
            </a:fld>
            <a:endParaRPr/>
          </a:p>
        </p:txBody>
      </p:sp>
      <p:sp>
        <p:nvSpPr>
          <p:cNvPr id="3" name="Text Placeholder 2">
            <a:extLst>
              <a:ext uri="{FF2B5EF4-FFF2-40B4-BE49-F238E27FC236}">
                <a16:creationId xmlns:a16="http://schemas.microsoft.com/office/drawing/2014/main" id="{7488DC51-C260-415D-B286-822D948F4735}"/>
              </a:ext>
            </a:extLst>
          </p:cNvPr>
          <p:cNvSpPr>
            <a:spLocks noGrp="1"/>
          </p:cNvSpPr>
          <p:nvPr>
            <p:ph type="body" idx="2"/>
          </p:nvPr>
        </p:nvSpPr>
        <p:spPr/>
        <p:txBody>
          <a:bodyPr/>
          <a:lstStyle/>
          <a:p>
            <a:endParaRPr lang="fi-FI"/>
          </a:p>
        </p:txBody>
      </p:sp>
    </p:spTree>
    <p:extLst>
      <p:ext uri="{BB962C8B-B14F-4D97-AF65-F5344CB8AC3E}">
        <p14:creationId xmlns:p14="http://schemas.microsoft.com/office/powerpoint/2010/main" val="15885534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3c91a6c1def_0_23"/>
          <p:cNvSpPr txBox="1">
            <a:spLocks noGrp="1"/>
          </p:cNvSpPr>
          <p:nvPr>
            <p:ph type="title"/>
          </p:nvPr>
        </p:nvSpPr>
        <p:spPr>
          <a:xfrm>
            <a:off x="831850" y="1709739"/>
            <a:ext cx="10515600" cy="21198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Arial"/>
              <a:buNone/>
            </a:pPr>
            <a:r>
              <a:rPr lang="fi-FI">
                <a:latin typeface="Aptos" panose="02110004020202020204"/>
              </a:rPr>
              <a:t>Osa V: Purku</a:t>
            </a:r>
            <a:endParaRPr>
              <a:latin typeface="Aptos" panose="02110004020202020204"/>
            </a:endParaRPr>
          </a:p>
        </p:txBody>
      </p:sp>
      <p:sp>
        <p:nvSpPr>
          <p:cNvPr id="98" name="Google Shape;98;g3c91a6c1def_0_23"/>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28</a:t>
            </a:fld>
            <a:endParaRPr/>
          </a:p>
        </p:txBody>
      </p:sp>
    </p:spTree>
    <p:extLst>
      <p:ext uri="{BB962C8B-B14F-4D97-AF65-F5344CB8AC3E}">
        <p14:creationId xmlns:p14="http://schemas.microsoft.com/office/powerpoint/2010/main" val="31251652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3c91a6c1def_0_39"/>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a:bodyPr>
          <a:lstStyle/>
          <a:p>
            <a:pPr>
              <a:buSzPts val="5400"/>
            </a:pPr>
            <a:r>
              <a:rPr lang="fi-FI" sz="5400">
                <a:latin typeface="Aptos" panose="02110004020202020204"/>
              </a:rPr>
              <a:t>Purkaminen</a:t>
            </a:r>
            <a:endParaRPr sz="5400">
              <a:latin typeface="Aptos" panose="02110004020202020204"/>
            </a:endParaRPr>
          </a:p>
        </p:txBody>
      </p:sp>
      <p:sp>
        <p:nvSpPr>
          <p:cNvPr id="113" name="Google Shape;113;g3c91a6c1def_0_39"/>
          <p:cNvSpPr txBox="1">
            <a:spLocks noGrp="1"/>
          </p:cNvSpPr>
          <p:nvPr>
            <p:ph type="body" idx="1"/>
          </p:nvPr>
        </p:nvSpPr>
        <p:spPr>
          <a:xfrm>
            <a:off x="838200" y="2077414"/>
            <a:ext cx="8732520" cy="4094786"/>
          </a:xfrm>
          <a:prstGeom prst="rect">
            <a:avLst/>
          </a:prstGeom>
          <a:noFill/>
          <a:ln>
            <a:noFill/>
          </a:ln>
        </p:spPr>
        <p:txBody>
          <a:bodyPr spcFirstLastPara="1" wrap="square" lIns="91425" tIns="45700" rIns="91425" bIns="45700" anchor="t" anchorCtr="0">
            <a:normAutofit/>
          </a:bodyPr>
          <a:lstStyle/>
          <a:p>
            <a:pPr marL="63500" lvl="0" indent="0" algn="l" rtl="0">
              <a:lnSpc>
                <a:spcPct val="90000"/>
              </a:lnSpc>
              <a:spcBef>
                <a:spcPts val="1000"/>
              </a:spcBef>
              <a:spcAft>
                <a:spcPts val="0"/>
              </a:spcAft>
              <a:buSzPts val="1800"/>
              <a:buNone/>
            </a:pPr>
            <a:r>
              <a:rPr lang="fi-FI">
                <a:latin typeface="Aptos" panose="02110004020202020204"/>
              </a:rPr>
              <a:t>Purkakaa simulaatio keskustelemalla yhdessä</a:t>
            </a:r>
          </a:p>
          <a:p>
            <a:pPr algn="l" rtl="0" fontAlgn="base">
              <a:buFont typeface="Arial" panose="020B0604020202020204" pitchFamily="34" charset="0"/>
              <a:buChar char="•"/>
            </a:pPr>
            <a:r>
              <a:rPr lang="fi-FI" sz="2400" b="0" i="0">
                <a:solidFill>
                  <a:srgbClr val="000000"/>
                </a:solidFill>
                <a:effectLst/>
                <a:latin typeface="Aptos" panose="02110004020202020204"/>
              </a:rPr>
              <a:t>Miltä simulaatio tuntui? Miltä tuntui olla roolissa? </a:t>
            </a:r>
          </a:p>
          <a:p>
            <a:pPr algn="l" rtl="0" fontAlgn="base">
              <a:buFont typeface="Arial" panose="020B0604020202020204" pitchFamily="34" charset="0"/>
              <a:buChar char="•"/>
            </a:pPr>
            <a:r>
              <a:rPr lang="fi-FI" sz="2400" b="0" i="0">
                <a:solidFill>
                  <a:srgbClr val="000000"/>
                </a:solidFill>
                <a:effectLst/>
                <a:latin typeface="Aptos" panose="02110004020202020204"/>
              </a:rPr>
              <a:t>Miten päädyitte lopputulokseen? Oliko oma ryhmäsi siihen tyytyväinen? Miksi, miksi ei? </a:t>
            </a:r>
          </a:p>
          <a:p>
            <a:pPr algn="l" rtl="0" fontAlgn="base">
              <a:buFont typeface="Arial" panose="020B0604020202020204" pitchFamily="34" charset="0"/>
              <a:buChar char="•"/>
            </a:pPr>
            <a:r>
              <a:rPr lang="fi-FI" sz="2400" b="0" i="0">
                <a:solidFill>
                  <a:srgbClr val="000000"/>
                </a:solidFill>
                <a:effectLst/>
                <a:latin typeface="Aptos" panose="02110004020202020204"/>
              </a:rPr>
              <a:t>Auttoiko sovittelija konfliktin ratkaisemisessa? Miten? Jos ei, miksi ei? </a:t>
            </a:r>
          </a:p>
          <a:p>
            <a:pPr algn="l" rtl="0" fontAlgn="base">
              <a:buFont typeface="Arial" panose="020B0604020202020204" pitchFamily="34" charset="0"/>
              <a:buChar char="•"/>
            </a:pPr>
            <a:r>
              <a:rPr lang="fi-FI" sz="2400" b="0" i="0">
                <a:solidFill>
                  <a:srgbClr val="000000"/>
                </a:solidFill>
                <a:effectLst/>
                <a:latin typeface="Aptos" panose="02110004020202020204"/>
              </a:rPr>
              <a:t>Millaisia ennakko-oletuksia ryhmälläsi oli toista ryhmää kohtaan? Muuttuivatko ne keskustelun aikana? </a:t>
            </a:r>
          </a:p>
        </p:txBody>
      </p:sp>
      <p:sp>
        <p:nvSpPr>
          <p:cNvPr id="114" name="Google Shape;114;g3c91a6c1def_0_39"/>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29</a:t>
            </a:fld>
            <a:endParaRPr/>
          </a:p>
        </p:txBody>
      </p:sp>
    </p:spTree>
    <p:extLst>
      <p:ext uri="{BB962C8B-B14F-4D97-AF65-F5344CB8AC3E}">
        <p14:creationId xmlns:p14="http://schemas.microsoft.com/office/powerpoint/2010/main" val="847886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g3c91a6c1def_0_4"/>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Arial"/>
              <a:buNone/>
            </a:pPr>
            <a:r>
              <a:rPr lang="fi-FI">
                <a:latin typeface="Aptos" panose="02110004020202020204"/>
              </a:rPr>
              <a:t>Harjoituksen tavoitteet</a:t>
            </a:r>
            <a:endParaRPr>
              <a:latin typeface="Aptos" panose="02110004020202020204"/>
            </a:endParaRPr>
          </a:p>
        </p:txBody>
      </p:sp>
      <p:sp>
        <p:nvSpPr>
          <p:cNvPr id="75" name="Google Shape;75;g3c91a6c1def_0_4"/>
          <p:cNvSpPr txBox="1">
            <a:spLocks noGrp="1"/>
          </p:cNvSpPr>
          <p:nvPr>
            <p:ph type="body" idx="1"/>
          </p:nvPr>
        </p:nvSpPr>
        <p:spPr>
          <a:xfrm>
            <a:off x="838201" y="2544639"/>
            <a:ext cx="7258500" cy="3379500"/>
          </a:xfrm>
          <a:prstGeom prst="rect">
            <a:avLst/>
          </a:prstGeom>
          <a:noFill/>
          <a:ln>
            <a:noFill/>
          </a:ln>
        </p:spPr>
        <p:txBody>
          <a:bodyPr spcFirstLastPara="1" wrap="square" lIns="91425" tIns="45700" rIns="91425" bIns="45700" anchor="t" anchorCtr="0">
            <a:normAutofit fontScale="92500" lnSpcReduction="20000"/>
          </a:bodyPr>
          <a:lstStyle/>
          <a:p>
            <a:pPr marL="228600" lvl="0" indent="-156527" algn="l" rtl="0">
              <a:lnSpc>
                <a:spcPct val="90000"/>
              </a:lnSpc>
              <a:spcBef>
                <a:spcPts val="1000"/>
              </a:spcBef>
              <a:spcAft>
                <a:spcPts val="0"/>
              </a:spcAft>
              <a:buSzPct val="64285"/>
              <a:buChar char="•"/>
            </a:pPr>
            <a:r>
              <a:rPr lang="fi-FI">
                <a:latin typeface="Aptos" panose="02110004020202020204"/>
              </a:rPr>
              <a:t>Oppia kokemuksen ja eläytymisen kautta </a:t>
            </a:r>
            <a:r>
              <a:rPr lang="fi-FI" err="1">
                <a:latin typeface="Aptos" panose="02110004020202020204"/>
              </a:rPr>
              <a:t>restoratiivisesta</a:t>
            </a:r>
            <a:r>
              <a:rPr lang="fi-FI">
                <a:latin typeface="Aptos" panose="02110004020202020204"/>
              </a:rPr>
              <a:t> sovittelusta. </a:t>
            </a:r>
            <a:endParaRPr>
              <a:latin typeface="Aptos" panose="02110004020202020204"/>
            </a:endParaRPr>
          </a:p>
          <a:p>
            <a:pPr marL="228600" lvl="0" indent="0" algn="l" rtl="0">
              <a:lnSpc>
                <a:spcPct val="90000"/>
              </a:lnSpc>
              <a:spcBef>
                <a:spcPts val="1000"/>
              </a:spcBef>
              <a:spcAft>
                <a:spcPts val="0"/>
              </a:spcAft>
              <a:buNone/>
            </a:pPr>
            <a:endParaRPr>
              <a:latin typeface="Aptos" panose="02110004020202020204"/>
            </a:endParaRPr>
          </a:p>
          <a:p>
            <a:pPr marL="228600" lvl="0" indent="-156527" algn="l" rtl="0">
              <a:lnSpc>
                <a:spcPct val="90000"/>
              </a:lnSpc>
              <a:spcBef>
                <a:spcPts val="1000"/>
              </a:spcBef>
              <a:spcAft>
                <a:spcPts val="0"/>
              </a:spcAft>
              <a:buSzPct val="64285"/>
              <a:buChar char="•"/>
            </a:pPr>
            <a:r>
              <a:rPr lang="fi-FI">
                <a:latin typeface="Aptos" panose="02110004020202020204"/>
              </a:rPr>
              <a:t>Argumentoida oman ryhmän näkökulmia, etsiä yhdistäviä tekijöitä toisen ryhmän kanssa ja löytää aineksia sovintoon.  </a:t>
            </a:r>
            <a:endParaRPr>
              <a:latin typeface="Aptos" panose="02110004020202020204"/>
            </a:endParaRPr>
          </a:p>
          <a:p>
            <a:pPr marL="228600" lvl="0" indent="0" algn="l" rtl="0">
              <a:lnSpc>
                <a:spcPct val="90000"/>
              </a:lnSpc>
              <a:spcBef>
                <a:spcPts val="1000"/>
              </a:spcBef>
              <a:spcAft>
                <a:spcPts val="0"/>
              </a:spcAft>
              <a:buNone/>
            </a:pPr>
            <a:endParaRPr>
              <a:latin typeface="Aptos" panose="02110004020202020204"/>
            </a:endParaRPr>
          </a:p>
          <a:p>
            <a:pPr marL="228600" lvl="0" indent="-156527" algn="l" rtl="0">
              <a:lnSpc>
                <a:spcPct val="90000"/>
              </a:lnSpc>
              <a:spcBef>
                <a:spcPts val="1000"/>
              </a:spcBef>
              <a:spcAft>
                <a:spcPts val="0"/>
              </a:spcAft>
              <a:buSzPct val="64285"/>
              <a:buChar char="•"/>
            </a:pPr>
            <a:r>
              <a:rPr lang="fi-FI">
                <a:latin typeface="Aptos" panose="02110004020202020204"/>
              </a:rPr>
              <a:t>Tutustua globaaleihin rauhan haasteisiin: vesipula, vaaliväkivalta ja naisten heikko asema.</a:t>
            </a:r>
            <a:endParaRPr>
              <a:latin typeface="Aptos" panose="02110004020202020204"/>
            </a:endParaRPr>
          </a:p>
        </p:txBody>
      </p:sp>
      <p:sp>
        <p:nvSpPr>
          <p:cNvPr id="76" name="Google Shape;76;g3c91a6c1def_0_4"/>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3</a:t>
            </a:fld>
            <a:endParaRPr/>
          </a:p>
        </p:txBody>
      </p:sp>
      <p:pic>
        <p:nvPicPr>
          <p:cNvPr id="77" name="Google Shape;77;g3c91a6c1def_0_4" descr="Kuva, joka sisältää kohteen sydän, luovuus&#10;&#10;Tekoälyllä luotu sisältö voi olla virheellistä."/>
          <p:cNvPicPr preferRelativeResize="0"/>
          <p:nvPr/>
        </p:nvPicPr>
        <p:blipFill rotWithShape="1">
          <a:blip r:embed="rId3">
            <a:alphaModFix/>
          </a:blip>
          <a:srcRect/>
          <a:stretch/>
        </p:blipFill>
        <p:spPr>
          <a:xfrm>
            <a:off x="8445961" y="3809162"/>
            <a:ext cx="1469371" cy="1064028"/>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g3c91a6c1def_0_28"/>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accent1"/>
              </a:buClr>
              <a:buSzPts val="5400"/>
              <a:buFont typeface="Arial"/>
              <a:buNone/>
            </a:pPr>
            <a:r>
              <a:rPr lang="fi-FI" sz="5400">
                <a:latin typeface="Aptos" panose="02110004020202020204"/>
              </a:rPr>
              <a:t>Mikä ihmeen sovintosimulaatio?</a:t>
            </a:r>
            <a:endParaRPr>
              <a:latin typeface="Aptos" panose="02110004020202020204"/>
            </a:endParaRPr>
          </a:p>
        </p:txBody>
      </p:sp>
      <p:sp>
        <p:nvSpPr>
          <p:cNvPr id="104" name="Google Shape;104;g3c91a6c1def_0_28"/>
          <p:cNvSpPr txBox="1">
            <a:spLocks noGrp="1"/>
          </p:cNvSpPr>
          <p:nvPr>
            <p:ph type="body" idx="1"/>
          </p:nvPr>
        </p:nvSpPr>
        <p:spPr>
          <a:xfrm>
            <a:off x="838201" y="2551406"/>
            <a:ext cx="7607760" cy="3775299"/>
          </a:xfrm>
          <a:prstGeom prst="rect">
            <a:avLst/>
          </a:prstGeom>
          <a:noFill/>
          <a:ln>
            <a:noFill/>
          </a:ln>
        </p:spPr>
        <p:txBody>
          <a:bodyPr spcFirstLastPara="1" wrap="square" lIns="91425" tIns="45700" rIns="91425" bIns="45700" anchor="t" anchorCtr="0">
            <a:normAutofit/>
          </a:bodyPr>
          <a:lstStyle/>
          <a:p>
            <a:pPr marL="228600" lvl="0" indent="-165100" algn="l" rtl="0">
              <a:lnSpc>
                <a:spcPct val="90000"/>
              </a:lnSpc>
              <a:spcBef>
                <a:spcPts val="1000"/>
              </a:spcBef>
              <a:spcAft>
                <a:spcPts val="0"/>
              </a:spcAft>
              <a:buSzPts val="1800"/>
              <a:buChar char="•"/>
            </a:pPr>
            <a:r>
              <a:rPr lang="fi-FI" sz="2400" b="1">
                <a:solidFill>
                  <a:srgbClr val="000000"/>
                </a:solidFill>
                <a:effectLst/>
                <a:latin typeface="Aptos" panose="02110004020202020204"/>
              </a:rPr>
              <a:t>Sovittelu</a:t>
            </a:r>
            <a:r>
              <a:rPr lang="fi-FI" sz="2400" b="0">
                <a:solidFill>
                  <a:srgbClr val="000000"/>
                </a:solidFill>
                <a:effectLst/>
                <a:latin typeface="Aptos" panose="02110004020202020204"/>
              </a:rPr>
              <a:t> on vapaaehtoinen konfliktinratkaisumenetelmä, jossa puolueeton ulkopuolinen, sovittelija, auttaa konfliktin osapuolia sovittelumenettelyn avulla löytämään osapuolia tyydyttävän ratkaisun. </a:t>
            </a:r>
          </a:p>
          <a:p>
            <a:pPr marL="228600" lvl="0" indent="-165100" algn="l" rtl="0">
              <a:lnSpc>
                <a:spcPct val="90000"/>
              </a:lnSpc>
              <a:spcBef>
                <a:spcPts val="1000"/>
              </a:spcBef>
              <a:spcAft>
                <a:spcPts val="0"/>
              </a:spcAft>
              <a:buSzPts val="1800"/>
              <a:buChar char="•"/>
            </a:pPr>
            <a:r>
              <a:rPr lang="fi-FI" sz="2400">
                <a:solidFill>
                  <a:srgbClr val="000000"/>
                </a:solidFill>
                <a:latin typeface="Aptos" panose="02110004020202020204"/>
              </a:rPr>
              <a:t>Tässä harjoituksessa sovittelua harjoitellaan </a:t>
            </a:r>
            <a:r>
              <a:rPr lang="fi-FI" sz="2400" b="1">
                <a:solidFill>
                  <a:srgbClr val="000000"/>
                </a:solidFill>
                <a:latin typeface="Aptos" panose="02110004020202020204"/>
              </a:rPr>
              <a:t>simulaationa</a:t>
            </a:r>
            <a:r>
              <a:rPr lang="fi-FI" sz="2400">
                <a:solidFill>
                  <a:srgbClr val="000000"/>
                </a:solidFill>
                <a:latin typeface="Aptos" panose="02110004020202020204"/>
              </a:rPr>
              <a:t>, jossa kaksi osapuolta on konfliktissa keskenään. Osallistujat eläytyvät tilanteeseen ja kertovat tapahtumista omasta näkökulmastaan. Sovittelija tukee heitä tilanteen ratkaisemisessa.</a:t>
            </a:r>
            <a:endParaRPr lang="fi-FI" sz="2400">
              <a:latin typeface="Aptos" panose="02110004020202020204"/>
            </a:endParaRPr>
          </a:p>
        </p:txBody>
      </p:sp>
      <p:sp>
        <p:nvSpPr>
          <p:cNvPr id="105" name="Google Shape;105;g3c91a6c1def_0_28"/>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4</a:t>
            </a:fld>
            <a:endParaRPr/>
          </a:p>
        </p:txBody>
      </p:sp>
      <p:pic>
        <p:nvPicPr>
          <p:cNvPr id="106" name="Google Shape;106;g3c91a6c1def_0_28" descr="Kuva, joka sisältää kohteen sydän, luovuus&#10;&#10;Tekoälyllä luotu sisältö voi olla virheellistä."/>
          <p:cNvPicPr preferRelativeResize="0"/>
          <p:nvPr/>
        </p:nvPicPr>
        <p:blipFill rotWithShape="1">
          <a:blip r:embed="rId3">
            <a:alphaModFix/>
          </a:blip>
          <a:srcRect/>
          <a:stretch/>
        </p:blipFill>
        <p:spPr>
          <a:xfrm>
            <a:off x="8445961" y="3809162"/>
            <a:ext cx="1469371" cy="1064028"/>
          </a:xfrm>
          <a:prstGeom prst="rect">
            <a:avLst/>
          </a:prstGeom>
          <a:noFill/>
          <a:ln>
            <a:noFill/>
          </a:ln>
        </p:spPr>
      </p:pic>
      <p:sp>
        <p:nvSpPr>
          <p:cNvPr id="3" name="Text Placeholder 2">
            <a:extLst>
              <a:ext uri="{FF2B5EF4-FFF2-40B4-BE49-F238E27FC236}">
                <a16:creationId xmlns:a16="http://schemas.microsoft.com/office/drawing/2014/main" id="{E7144523-2419-4C2E-8005-F9A355DC3172}"/>
              </a:ext>
            </a:extLst>
          </p:cNvPr>
          <p:cNvSpPr>
            <a:spLocks noGrp="1"/>
          </p:cNvSpPr>
          <p:nvPr>
            <p:ph type="body" idx="2"/>
          </p:nvPr>
        </p:nvSpPr>
        <p:spPr/>
        <p:txBody>
          <a:bodyPr/>
          <a:lstStyle/>
          <a:p>
            <a:endParaRPr lang="fi-FI"/>
          </a:p>
        </p:txBody>
      </p:sp>
    </p:spTree>
    <p:extLst>
      <p:ext uri="{BB962C8B-B14F-4D97-AF65-F5344CB8AC3E}">
        <p14:creationId xmlns:p14="http://schemas.microsoft.com/office/powerpoint/2010/main" val="1666256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3"/>
          <p:cNvSpPr txBox="1">
            <a:spLocks noGrp="1"/>
          </p:cNvSpPr>
          <p:nvPr>
            <p:ph type="title"/>
          </p:nvPr>
        </p:nvSpPr>
        <p:spPr>
          <a:xfrm>
            <a:off x="831850" y="1709739"/>
            <a:ext cx="10515600" cy="21198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Arial"/>
              <a:buNone/>
            </a:pPr>
            <a:r>
              <a:rPr lang="fi-FI">
                <a:latin typeface="Aptos" panose="02110004020202020204"/>
              </a:rPr>
              <a:t>Osa I: Turvallisen ympäristön rakentaminen</a:t>
            </a:r>
            <a:endParaRPr>
              <a:latin typeface="Aptos" panose="02110004020202020204"/>
            </a:endParaRPr>
          </a:p>
        </p:txBody>
      </p:sp>
      <p:sp>
        <p:nvSpPr>
          <p:cNvPr id="83" name="Google Shape;83;p3"/>
          <p:cNvSpPr txBox="1">
            <a:spLocks noGrp="1"/>
          </p:cNvSpPr>
          <p:nvPr>
            <p:ph type="sldNum" idx="12"/>
          </p:nvPr>
        </p:nvSpPr>
        <p:spPr>
          <a:xfrm>
            <a:off x="10871200" y="365125"/>
            <a:ext cx="9398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g3c91a6c1def_0_13"/>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chemeClr val="accent1"/>
              </a:buClr>
              <a:buSzPct val="100000"/>
              <a:buFont typeface="Arial"/>
              <a:buNone/>
            </a:pPr>
            <a:r>
              <a:rPr lang="fi-FI" sz="5400">
                <a:latin typeface="Aptos" panose="02110004020202020204"/>
              </a:rPr>
              <a:t>Turvallisen ympäristön rakentaminen</a:t>
            </a:r>
            <a:endParaRPr>
              <a:latin typeface="Aptos" panose="02110004020202020204"/>
            </a:endParaRPr>
          </a:p>
        </p:txBody>
      </p:sp>
      <p:sp>
        <p:nvSpPr>
          <p:cNvPr id="89" name="Google Shape;89;g3c91a6c1def_0_13"/>
          <p:cNvSpPr txBox="1">
            <a:spLocks noGrp="1"/>
          </p:cNvSpPr>
          <p:nvPr>
            <p:ph type="body" idx="1"/>
          </p:nvPr>
        </p:nvSpPr>
        <p:spPr>
          <a:xfrm>
            <a:off x="838201" y="2544639"/>
            <a:ext cx="7258500" cy="3379500"/>
          </a:xfrm>
          <a:prstGeom prst="rect">
            <a:avLst/>
          </a:prstGeom>
          <a:noFill/>
          <a:ln>
            <a:noFill/>
          </a:ln>
        </p:spPr>
        <p:txBody>
          <a:bodyPr spcFirstLastPara="1" wrap="square" lIns="91425" tIns="45700" rIns="91425" bIns="45700" anchor="t" anchorCtr="0">
            <a:normAutofit fontScale="92500" lnSpcReduction="10000"/>
          </a:bodyPr>
          <a:lstStyle/>
          <a:p>
            <a:pPr marL="228600" lvl="0" indent="-165100" algn="l" rtl="0">
              <a:lnSpc>
                <a:spcPct val="90000"/>
              </a:lnSpc>
              <a:spcBef>
                <a:spcPts val="1000"/>
              </a:spcBef>
              <a:spcAft>
                <a:spcPts val="0"/>
              </a:spcAft>
              <a:buSzPts val="1800"/>
              <a:buChar char="•"/>
            </a:pPr>
            <a:r>
              <a:rPr lang="fi-FI">
                <a:latin typeface="Aptos" panose="02110004020202020204"/>
              </a:rPr>
              <a:t>Millaisia pelisääntöjä tarvitsemme, että sovittelusimulaatio on turvallinen kaikille?</a:t>
            </a:r>
            <a:endParaRPr>
              <a:latin typeface="Aptos" panose="02110004020202020204"/>
            </a:endParaRPr>
          </a:p>
          <a:p>
            <a:pPr marL="228600" lvl="0" indent="-165100" algn="l" rtl="0">
              <a:lnSpc>
                <a:spcPct val="90000"/>
              </a:lnSpc>
              <a:spcBef>
                <a:spcPts val="1000"/>
              </a:spcBef>
              <a:spcAft>
                <a:spcPts val="0"/>
              </a:spcAft>
              <a:buSzPts val="1800"/>
              <a:buChar char="•"/>
            </a:pPr>
            <a:r>
              <a:rPr lang="fi-FI">
                <a:latin typeface="Aptos" panose="02110004020202020204"/>
              </a:rPr>
              <a:t>Muista ainakin: </a:t>
            </a:r>
            <a:endParaRPr>
              <a:latin typeface="Aptos" panose="02110004020202020204"/>
            </a:endParaRPr>
          </a:p>
          <a:p>
            <a:pPr marL="685800" lvl="1" indent="-228600" algn="l" rtl="0">
              <a:lnSpc>
                <a:spcPct val="90000"/>
              </a:lnSpc>
              <a:spcBef>
                <a:spcPts val="1000"/>
              </a:spcBef>
              <a:spcAft>
                <a:spcPts val="0"/>
              </a:spcAft>
              <a:buSzPts val="1800"/>
              <a:buChar char="•"/>
            </a:pPr>
            <a:r>
              <a:rPr lang="fi-FI">
                <a:latin typeface="Aptos" panose="02110004020202020204"/>
              </a:rPr>
              <a:t>Tee tilaa muille ja kuuntele</a:t>
            </a:r>
            <a:endParaRPr>
              <a:latin typeface="Aptos" panose="02110004020202020204"/>
            </a:endParaRPr>
          </a:p>
          <a:p>
            <a:pPr marL="685800" lvl="1" indent="-228600" algn="l" rtl="0">
              <a:lnSpc>
                <a:spcPct val="90000"/>
              </a:lnSpc>
              <a:spcBef>
                <a:spcPts val="1000"/>
              </a:spcBef>
              <a:spcAft>
                <a:spcPts val="0"/>
              </a:spcAft>
              <a:buSzPts val="1800"/>
              <a:buChar char="•"/>
            </a:pPr>
            <a:r>
              <a:rPr lang="fi-FI">
                <a:latin typeface="Aptos" panose="02110004020202020204"/>
              </a:rPr>
              <a:t>Kannusta ja rohkaise muita</a:t>
            </a:r>
            <a:endParaRPr>
              <a:latin typeface="Aptos" panose="02110004020202020204"/>
            </a:endParaRPr>
          </a:p>
          <a:p>
            <a:pPr marL="685800" lvl="1" indent="-228600" algn="l" rtl="0">
              <a:lnSpc>
                <a:spcPct val="90000"/>
              </a:lnSpc>
              <a:spcBef>
                <a:spcPts val="1000"/>
              </a:spcBef>
              <a:spcAft>
                <a:spcPts val="0"/>
              </a:spcAft>
              <a:buSzPts val="1800"/>
              <a:buChar char="•"/>
            </a:pPr>
            <a:r>
              <a:rPr lang="fi-FI">
                <a:latin typeface="Aptos" panose="02110004020202020204"/>
              </a:rPr>
              <a:t>Pyydä anteeksi ja korjaa toimintaasi tarvittaessa</a:t>
            </a:r>
            <a:endParaRPr>
              <a:latin typeface="Aptos" panose="02110004020202020204"/>
            </a:endParaRPr>
          </a:p>
          <a:p>
            <a:pPr marL="685800" lvl="1" indent="-228600" algn="l" rtl="0">
              <a:spcBef>
                <a:spcPts val="1000"/>
              </a:spcBef>
              <a:spcAft>
                <a:spcPts val="0"/>
              </a:spcAft>
              <a:buSzPts val="1800"/>
              <a:buChar char="•"/>
            </a:pPr>
            <a:r>
              <a:rPr lang="fi-FI">
                <a:latin typeface="Aptos" panose="02110004020202020204"/>
              </a:rPr>
              <a:t>Haukkuminen, loukkaaminen ja vihapuhe eivät kuulu simulaatioon</a:t>
            </a:r>
            <a:endParaRPr>
              <a:latin typeface="Aptos" panose="02110004020202020204"/>
            </a:endParaRPr>
          </a:p>
        </p:txBody>
      </p:sp>
      <p:sp>
        <p:nvSpPr>
          <p:cNvPr id="90" name="Google Shape;90;g3c91a6c1def_0_13"/>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6</a:t>
            </a:fld>
            <a:endParaRPr/>
          </a:p>
        </p:txBody>
      </p:sp>
      <p:pic>
        <p:nvPicPr>
          <p:cNvPr id="91" name="Google Shape;91;g3c91a6c1def_0_13" descr="Kuva, joka sisältää kohteen sydän, luovuus&#10;&#10;Tekoälyllä luotu sisältö voi olla virheellistä."/>
          <p:cNvPicPr preferRelativeResize="0"/>
          <p:nvPr/>
        </p:nvPicPr>
        <p:blipFill rotWithShape="1">
          <a:blip r:embed="rId3">
            <a:alphaModFix/>
          </a:blip>
          <a:srcRect/>
          <a:stretch/>
        </p:blipFill>
        <p:spPr>
          <a:xfrm>
            <a:off x="8445961" y="3809162"/>
            <a:ext cx="1469371" cy="1064028"/>
          </a:xfrm>
          <a:prstGeom prst="rect">
            <a:avLst/>
          </a:prstGeom>
          <a:noFill/>
          <a:ln>
            <a:noFill/>
          </a:ln>
        </p:spPr>
      </p:pic>
      <p:sp>
        <p:nvSpPr>
          <p:cNvPr id="92" name="Google Shape;92;g3c91a6c1def_0_13"/>
          <p:cNvSpPr txBox="1">
            <a:spLocks noGrp="1"/>
          </p:cNvSpPr>
          <p:nvPr>
            <p:ph type="body" idx="2"/>
          </p:nvPr>
        </p:nvSpPr>
        <p:spPr>
          <a:xfrm>
            <a:off x="8346850" y="2129547"/>
            <a:ext cx="2994300" cy="1661700"/>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90000"/>
              </a:lnSpc>
              <a:spcBef>
                <a:spcPts val="0"/>
              </a:spcBef>
              <a:spcAft>
                <a:spcPts val="0"/>
              </a:spcAft>
              <a:buSzPct val="100000"/>
              <a:buNone/>
            </a:pPr>
            <a:r>
              <a:rPr lang="fi-FI">
                <a:latin typeface="Aptos" panose="02110004020202020204"/>
              </a:rPr>
              <a:t>Vaikka sovittelusimulaatiossa ollaan roolissa, on tärkeää että teemme tilanteesta kaikille turvallisen emmekä loukkaa toinen toisiamme. </a:t>
            </a:r>
            <a:endParaRPr>
              <a:latin typeface="Aptos" panose="02110004020202020204"/>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3c91a6c1def_0_23"/>
          <p:cNvSpPr txBox="1">
            <a:spLocks noGrp="1"/>
          </p:cNvSpPr>
          <p:nvPr>
            <p:ph type="title"/>
          </p:nvPr>
        </p:nvSpPr>
        <p:spPr>
          <a:xfrm>
            <a:off x="831850" y="1709739"/>
            <a:ext cx="10515600" cy="21198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Arial"/>
              <a:buNone/>
            </a:pPr>
            <a:r>
              <a:rPr lang="fi-FI">
                <a:latin typeface="Aptos" panose="02110004020202020204"/>
              </a:rPr>
              <a:t>Osa II: Simulaation valmistelu</a:t>
            </a:r>
            <a:endParaRPr>
              <a:latin typeface="Aptos" panose="02110004020202020204"/>
            </a:endParaRPr>
          </a:p>
        </p:txBody>
      </p:sp>
      <p:sp>
        <p:nvSpPr>
          <p:cNvPr id="98" name="Google Shape;98;g3c91a6c1def_0_23"/>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g3c91a6c1def_0_4"/>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Arial"/>
              <a:buNone/>
            </a:pPr>
            <a:r>
              <a:rPr lang="fi-FI">
                <a:latin typeface="Aptos" panose="02110004020202020204"/>
              </a:rPr>
              <a:t>Vaihe A: Ryhmäjako</a:t>
            </a:r>
            <a:endParaRPr>
              <a:latin typeface="Aptos" panose="02110004020202020204"/>
            </a:endParaRPr>
          </a:p>
        </p:txBody>
      </p:sp>
      <p:sp>
        <p:nvSpPr>
          <p:cNvPr id="75" name="Google Shape;75;g3c91a6c1def_0_4"/>
          <p:cNvSpPr txBox="1">
            <a:spLocks noGrp="1"/>
          </p:cNvSpPr>
          <p:nvPr>
            <p:ph type="body" idx="1"/>
          </p:nvPr>
        </p:nvSpPr>
        <p:spPr>
          <a:xfrm>
            <a:off x="838201" y="2544639"/>
            <a:ext cx="7258500" cy="3379500"/>
          </a:xfrm>
          <a:prstGeom prst="rect">
            <a:avLst/>
          </a:prstGeom>
          <a:noFill/>
          <a:ln>
            <a:noFill/>
          </a:ln>
        </p:spPr>
        <p:txBody>
          <a:bodyPr spcFirstLastPara="1" wrap="square" lIns="91425" tIns="45700" rIns="91425" bIns="45700" anchor="t" anchorCtr="0">
            <a:normAutofit fontScale="85000" lnSpcReduction="10000"/>
          </a:bodyPr>
          <a:lstStyle/>
          <a:p>
            <a:pPr marL="228600" lvl="0" indent="-156527" algn="l" rtl="0">
              <a:lnSpc>
                <a:spcPct val="90000"/>
              </a:lnSpc>
              <a:spcBef>
                <a:spcPts val="1000"/>
              </a:spcBef>
              <a:spcAft>
                <a:spcPts val="0"/>
              </a:spcAft>
              <a:buSzPct val="64285"/>
              <a:buChar char="•"/>
            </a:pPr>
            <a:r>
              <a:rPr lang="fi-FI">
                <a:latin typeface="Aptos" panose="02110004020202020204"/>
              </a:rPr>
              <a:t>Sovintosimulaatioon osallistuu kaksi keskenään ristiriidassa olevaa ryhmää, sekä 2-4 sovittelijaa. </a:t>
            </a:r>
          </a:p>
          <a:p>
            <a:pPr marL="228600" lvl="0" indent="-156527" algn="l" rtl="0">
              <a:lnSpc>
                <a:spcPct val="90000"/>
              </a:lnSpc>
              <a:spcBef>
                <a:spcPts val="1000"/>
              </a:spcBef>
              <a:spcAft>
                <a:spcPts val="0"/>
              </a:spcAft>
              <a:buSzPct val="64285"/>
              <a:buChar char="•"/>
            </a:pPr>
            <a:r>
              <a:rPr lang="fi-FI" b="1">
                <a:latin typeface="Aptos" panose="02110004020202020204"/>
              </a:rPr>
              <a:t>Sovittelijoiden</a:t>
            </a:r>
            <a:r>
              <a:rPr lang="fi-FI">
                <a:latin typeface="Aptos" panose="02110004020202020204"/>
              </a:rPr>
              <a:t> tehtävä on tukea kahta ryhmää selvittämään kiista ja rakentamaan yhteisymmärrystä</a:t>
            </a:r>
          </a:p>
          <a:p>
            <a:pPr marL="685800" lvl="1" indent="-156527">
              <a:spcBef>
                <a:spcPts val="1000"/>
              </a:spcBef>
              <a:buSzPct val="64285"/>
            </a:pPr>
            <a:r>
              <a:rPr lang="fi-FI">
                <a:latin typeface="Aptos" panose="02110004020202020204"/>
              </a:rPr>
              <a:t>Kysymällä molempien ajatuksia ja tunteita</a:t>
            </a:r>
          </a:p>
          <a:p>
            <a:pPr marL="685800" lvl="1" indent="-156527">
              <a:spcBef>
                <a:spcPts val="1000"/>
              </a:spcBef>
              <a:buSzPct val="64285"/>
            </a:pPr>
            <a:r>
              <a:rPr lang="fi-FI">
                <a:latin typeface="Aptos" panose="02110004020202020204"/>
              </a:rPr>
              <a:t>Varmistamalla, että molemmat ryhmät tulevat kuulluiksi</a:t>
            </a:r>
          </a:p>
          <a:p>
            <a:pPr marL="685800" lvl="1" indent="-156527">
              <a:spcBef>
                <a:spcPts val="1000"/>
              </a:spcBef>
              <a:buSzPct val="64285"/>
            </a:pPr>
            <a:r>
              <a:rPr lang="fi-FI">
                <a:latin typeface="Aptos" panose="02110004020202020204"/>
              </a:rPr>
              <a:t>Ehdottamalla tapoja ratkaista tilannetta</a:t>
            </a:r>
          </a:p>
          <a:p>
            <a:pPr marL="685800" lvl="1" indent="-156527">
              <a:spcBef>
                <a:spcPts val="1000"/>
              </a:spcBef>
              <a:buSzPct val="64285"/>
            </a:pPr>
            <a:r>
              <a:rPr lang="fi-FI">
                <a:latin typeface="Aptos" panose="02110004020202020204"/>
              </a:rPr>
              <a:t>Jakamalla puheenvuoroja ja vetämällä keskustelua ongelmista kohti sovintoa</a:t>
            </a:r>
            <a:endParaRPr>
              <a:latin typeface="Aptos" panose="02110004020202020204"/>
            </a:endParaRPr>
          </a:p>
        </p:txBody>
      </p:sp>
      <p:sp>
        <p:nvSpPr>
          <p:cNvPr id="76" name="Google Shape;76;g3c91a6c1def_0_4"/>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8</a:t>
            </a:fld>
            <a:endParaRPr/>
          </a:p>
        </p:txBody>
      </p:sp>
      <p:pic>
        <p:nvPicPr>
          <p:cNvPr id="77" name="Google Shape;77;g3c91a6c1def_0_4" descr="Kuva, joka sisältää kohteen sydän, luovuus&#10;&#10;Tekoälyllä luotu sisältö voi olla virheellistä."/>
          <p:cNvPicPr preferRelativeResize="0"/>
          <p:nvPr/>
        </p:nvPicPr>
        <p:blipFill rotWithShape="1">
          <a:blip r:embed="rId3">
            <a:alphaModFix/>
          </a:blip>
          <a:srcRect/>
          <a:stretch/>
        </p:blipFill>
        <p:spPr>
          <a:xfrm>
            <a:off x="8445961" y="3809162"/>
            <a:ext cx="1469371" cy="1064028"/>
          </a:xfrm>
          <a:prstGeom prst="rect">
            <a:avLst/>
          </a:prstGeom>
          <a:noFill/>
          <a:ln>
            <a:noFill/>
          </a:ln>
        </p:spPr>
      </p:pic>
      <p:sp>
        <p:nvSpPr>
          <p:cNvPr id="6" name="Google Shape;92;g3c91a6c1def_0_13">
            <a:extLst>
              <a:ext uri="{FF2B5EF4-FFF2-40B4-BE49-F238E27FC236}">
                <a16:creationId xmlns:a16="http://schemas.microsoft.com/office/drawing/2014/main" id="{C7CC850B-C342-469A-BBCD-85C2AD3EFDE0}"/>
              </a:ext>
            </a:extLst>
          </p:cNvPr>
          <p:cNvSpPr txBox="1">
            <a:spLocks noGrp="1"/>
          </p:cNvSpPr>
          <p:nvPr>
            <p:ph type="body" idx="2"/>
          </p:nvPr>
        </p:nvSpPr>
        <p:spPr>
          <a:xfrm>
            <a:off x="8282842" y="2679476"/>
            <a:ext cx="2994300" cy="16617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SzPct val="100000"/>
              <a:buNone/>
            </a:pPr>
            <a:r>
              <a:rPr lang="fi-FI">
                <a:latin typeface="Aptos" panose="02110004020202020204"/>
              </a:rPr>
              <a:t>Sovittelijoilla on muita suurempi ja näkyvämpi rooli simulaatiossa.</a:t>
            </a:r>
            <a:endParaRPr>
              <a:latin typeface="Aptos" panose="02110004020202020204"/>
            </a:endParaRPr>
          </a:p>
        </p:txBody>
      </p:sp>
    </p:spTree>
    <p:extLst>
      <p:ext uri="{BB962C8B-B14F-4D97-AF65-F5344CB8AC3E}">
        <p14:creationId xmlns:p14="http://schemas.microsoft.com/office/powerpoint/2010/main" val="13401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g3c91a6c1def_0_28"/>
          <p:cNvSpPr txBox="1">
            <a:spLocks noGrp="1"/>
          </p:cNvSpPr>
          <p:nvPr>
            <p:ph type="title"/>
          </p:nvPr>
        </p:nvSpPr>
        <p:spPr>
          <a:xfrm>
            <a:off x="838200" y="1084140"/>
            <a:ext cx="10515600" cy="13257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accent1"/>
              </a:buClr>
              <a:buSzPts val="5400"/>
              <a:buFont typeface="Arial"/>
              <a:buNone/>
            </a:pPr>
            <a:r>
              <a:rPr lang="fi-FI" sz="5400">
                <a:latin typeface="Aptos" panose="02110004020202020204"/>
              </a:rPr>
              <a:t>Ryhmäjako</a:t>
            </a:r>
            <a:endParaRPr>
              <a:latin typeface="Aptos" panose="02110004020202020204"/>
            </a:endParaRPr>
          </a:p>
        </p:txBody>
      </p:sp>
      <p:sp>
        <p:nvSpPr>
          <p:cNvPr id="104" name="Google Shape;104;g3c91a6c1def_0_28"/>
          <p:cNvSpPr txBox="1">
            <a:spLocks noGrp="1"/>
          </p:cNvSpPr>
          <p:nvPr>
            <p:ph type="body" idx="1"/>
          </p:nvPr>
        </p:nvSpPr>
        <p:spPr>
          <a:xfrm>
            <a:off x="838201" y="2544639"/>
            <a:ext cx="7258500" cy="3379500"/>
          </a:xfrm>
          <a:prstGeom prst="rect">
            <a:avLst/>
          </a:prstGeom>
          <a:noFill/>
          <a:ln>
            <a:noFill/>
          </a:ln>
        </p:spPr>
        <p:txBody>
          <a:bodyPr spcFirstLastPara="1" wrap="square" lIns="91425" tIns="45700" rIns="91425" bIns="45700" anchor="t" anchorCtr="0">
            <a:normAutofit/>
          </a:bodyPr>
          <a:lstStyle/>
          <a:p>
            <a:pPr marL="228600" lvl="0" indent="-165100" algn="l" rtl="0">
              <a:lnSpc>
                <a:spcPct val="90000"/>
              </a:lnSpc>
              <a:spcBef>
                <a:spcPts val="1000"/>
              </a:spcBef>
              <a:spcAft>
                <a:spcPts val="0"/>
              </a:spcAft>
              <a:buSzPts val="1800"/>
              <a:buChar char="•"/>
            </a:pPr>
            <a:r>
              <a:rPr lang="fi-FI">
                <a:latin typeface="Aptos" panose="02110004020202020204"/>
              </a:rPr>
              <a:t>Jakautukaa kahteen ryhmään ja sovittelijoiksi. Konfliktin osapuolten ryhmät voivat olla suunnilleen samankokoiset: </a:t>
            </a:r>
          </a:p>
          <a:p>
            <a:pPr marL="685800" lvl="1" indent="-228600" algn="l" rtl="0">
              <a:lnSpc>
                <a:spcPct val="90000"/>
              </a:lnSpc>
              <a:spcBef>
                <a:spcPts val="1000"/>
              </a:spcBef>
              <a:spcAft>
                <a:spcPts val="0"/>
              </a:spcAft>
              <a:buSzPts val="1800"/>
              <a:buChar char="•"/>
            </a:pPr>
            <a:r>
              <a:rPr lang="fi-FI">
                <a:latin typeface="Aptos" panose="02110004020202020204"/>
              </a:rPr>
              <a:t>konfliktin osapuoli 1 </a:t>
            </a:r>
          </a:p>
          <a:p>
            <a:pPr marL="685800" lvl="1" indent="-228600" algn="l" rtl="0">
              <a:lnSpc>
                <a:spcPct val="90000"/>
              </a:lnSpc>
              <a:spcBef>
                <a:spcPts val="1000"/>
              </a:spcBef>
              <a:spcAft>
                <a:spcPts val="0"/>
              </a:spcAft>
              <a:buSzPts val="1800"/>
              <a:buChar char="•"/>
            </a:pPr>
            <a:r>
              <a:rPr lang="fi-FI">
                <a:latin typeface="Aptos" panose="02110004020202020204"/>
              </a:rPr>
              <a:t>konfliktin osapuoli 2</a:t>
            </a:r>
          </a:p>
          <a:p>
            <a:pPr marL="685800" lvl="1" indent="-228600" algn="l" rtl="0">
              <a:lnSpc>
                <a:spcPct val="90000"/>
              </a:lnSpc>
              <a:spcBef>
                <a:spcPts val="1000"/>
              </a:spcBef>
              <a:spcAft>
                <a:spcPts val="0"/>
              </a:spcAft>
              <a:buSzPts val="1800"/>
              <a:buChar char="•"/>
            </a:pPr>
            <a:r>
              <a:rPr lang="fi-FI">
                <a:latin typeface="Aptos" panose="02110004020202020204"/>
              </a:rPr>
              <a:t>sovittelijat (2-4hlö)</a:t>
            </a:r>
            <a:endParaRPr>
              <a:latin typeface="Aptos" panose="02110004020202020204"/>
            </a:endParaRPr>
          </a:p>
        </p:txBody>
      </p:sp>
      <p:sp>
        <p:nvSpPr>
          <p:cNvPr id="105" name="Google Shape;105;g3c91a6c1def_0_28"/>
          <p:cNvSpPr txBox="1">
            <a:spLocks noGrp="1"/>
          </p:cNvSpPr>
          <p:nvPr>
            <p:ph type="sldNum" idx="12"/>
          </p:nvPr>
        </p:nvSpPr>
        <p:spPr>
          <a:xfrm>
            <a:off x="10871200" y="365125"/>
            <a:ext cx="939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fi-FI"/>
              <a:t>9</a:t>
            </a:fld>
            <a:endParaRPr/>
          </a:p>
        </p:txBody>
      </p:sp>
      <p:pic>
        <p:nvPicPr>
          <p:cNvPr id="106" name="Google Shape;106;g3c91a6c1def_0_28" descr="Kuva, joka sisältää kohteen sydän, luovuus&#10;&#10;Tekoälyllä luotu sisältö voi olla virheellistä."/>
          <p:cNvPicPr preferRelativeResize="0"/>
          <p:nvPr/>
        </p:nvPicPr>
        <p:blipFill rotWithShape="1">
          <a:blip r:embed="rId3">
            <a:alphaModFix/>
          </a:blip>
          <a:srcRect/>
          <a:stretch/>
        </p:blipFill>
        <p:spPr>
          <a:xfrm>
            <a:off x="8445961" y="3809162"/>
            <a:ext cx="1469371" cy="1064028"/>
          </a:xfrm>
          <a:prstGeom prst="rect">
            <a:avLst/>
          </a:prstGeom>
          <a:noFill/>
          <a:ln>
            <a:noFill/>
          </a:ln>
        </p:spPr>
      </p:pic>
    </p:spTree>
  </p:cSld>
  <p:clrMapOvr>
    <a:masterClrMapping/>
  </p:clrMapOvr>
</p:sld>
</file>

<file path=ppt/theme/theme1.xml><?xml version="1.0" encoding="utf-8"?>
<a:theme xmlns:a="http://schemas.openxmlformats.org/drawingml/2006/main" name="Office-teema">
  <a:themeElements>
    <a:clrScheme name="Mukautetut 1">
      <a:dk1>
        <a:srgbClr val="0A0A0A"/>
      </a:dk1>
      <a:lt1>
        <a:srgbClr val="FFFFFF"/>
      </a:lt1>
      <a:dk2>
        <a:srgbClr val="0E2841"/>
      </a:dk2>
      <a:lt2>
        <a:srgbClr val="E8E8E8"/>
      </a:lt2>
      <a:accent1>
        <a:srgbClr val="009874"/>
      </a:accent1>
      <a:accent2>
        <a:srgbClr val="A0C363"/>
      </a:accent2>
      <a:accent3>
        <a:srgbClr val="F297A2"/>
      </a:accent3>
      <a:accent4>
        <a:srgbClr val="0F9ED5"/>
      </a:accent4>
      <a:accent5>
        <a:srgbClr val="A02B93"/>
      </a:accent5>
      <a:accent6>
        <a:srgbClr val="4EA72E"/>
      </a:accent6>
      <a:hlink>
        <a:srgbClr val="467886"/>
      </a:hlink>
      <a:folHlink>
        <a:srgbClr val="0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B4037EA391FF4AAA843A737DA36A63" ma:contentTypeVersion="13" ma:contentTypeDescription="Create a new document." ma:contentTypeScope="" ma:versionID="5be48ecedf0548502a0d7421423b2ef6">
  <xsd:schema xmlns:xsd="http://www.w3.org/2001/XMLSchema" xmlns:xs="http://www.w3.org/2001/XMLSchema" xmlns:p="http://schemas.microsoft.com/office/2006/metadata/properties" xmlns:ns2="1a0848d9-47ef-439d-b887-e9f845d890c3" xmlns:ns3="06b23d8e-829f-4a5b-bed9-1bb49db387f3" targetNamespace="http://schemas.microsoft.com/office/2006/metadata/properties" ma:root="true" ma:fieldsID="8343f8805d7c78791edc96447991bda4" ns2:_="" ns3:_="">
    <xsd:import namespace="1a0848d9-47ef-439d-b887-e9f845d890c3"/>
    <xsd:import namespace="06b23d8e-829f-4a5b-bed9-1bb49db387f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0848d9-47ef-439d-b887-e9f845d890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b1c7862-3d52-44c0-8c69-b47b0b23882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6b23d8e-829f-4a5b-bed9-1bb49db387f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e6f55ae-bc06-4a4d-a1ac-b508b5f14e94}" ma:internalName="TaxCatchAll" ma:showField="CatchAllData" ma:web="06b23d8e-829f-4a5b-bed9-1bb49db387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a0848d9-47ef-439d-b887-e9f845d890c3">
      <Terms xmlns="http://schemas.microsoft.com/office/infopath/2007/PartnerControls"/>
    </lcf76f155ced4ddcb4097134ff3c332f>
    <TaxCatchAll xmlns="06b23d8e-829f-4a5b-bed9-1bb49db387f3" xsi:nil="true"/>
  </documentManagement>
</p:properties>
</file>

<file path=customXml/itemProps1.xml><?xml version="1.0" encoding="utf-8"?>
<ds:datastoreItem xmlns:ds="http://schemas.openxmlformats.org/officeDocument/2006/customXml" ds:itemID="{7738D150-8448-45D7-84FC-7A5F8AE4D73D}">
  <ds:schemaRefs>
    <ds:schemaRef ds:uri="06b23d8e-829f-4a5b-bed9-1bb49db387f3"/>
    <ds:schemaRef ds:uri="1a0848d9-47ef-439d-b887-e9f845d890c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998E013-24FE-42DF-9EEB-267493E9823C}">
  <ds:schemaRefs>
    <ds:schemaRef ds:uri="http://schemas.microsoft.com/sharepoint/v3/contenttype/forms"/>
  </ds:schemaRefs>
</ds:datastoreItem>
</file>

<file path=customXml/itemProps3.xml><?xml version="1.0" encoding="utf-8"?>
<ds:datastoreItem xmlns:ds="http://schemas.openxmlformats.org/officeDocument/2006/customXml" ds:itemID="{FEA5F8AB-60BE-49E4-A0EA-650130FDC1BD}">
  <ds:schemaRefs>
    <ds:schemaRef ds:uri="06b23d8e-829f-4a5b-bed9-1bb49db387f3"/>
    <ds:schemaRef ds:uri="1a0848d9-47ef-439d-b887-e9f845d890c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30</Slides>
  <Notes>30</Notes>
  <HiddenSlides>0</HiddenSlide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Office-teema</vt:lpstr>
      <vt:lpstr>7. Syventävä sovintosimulaatio</vt:lpstr>
      <vt:lpstr>Harjoituksen kulku</vt:lpstr>
      <vt:lpstr>Harjoituksen tavoitteet</vt:lpstr>
      <vt:lpstr>Mikä ihmeen sovintosimulaatio?</vt:lpstr>
      <vt:lpstr>Osa I: Turvallisen ympäristön rakentaminen</vt:lpstr>
      <vt:lpstr>Turvallisen ympäristön rakentaminen</vt:lpstr>
      <vt:lpstr>Osa II: Simulaation valmistelu</vt:lpstr>
      <vt:lpstr>Vaihe A: Ryhmäjako</vt:lpstr>
      <vt:lpstr>Ryhmäjako</vt:lpstr>
      <vt:lpstr>Vaihe B: Sovittelun pelisääntöihin tutustuminen</vt:lpstr>
      <vt:lpstr>Puolueettomuus</vt:lpstr>
      <vt:lpstr>Ei jaeta rangaistuksia eikä syyllistetä, vaan etsitään ratkaisuja</vt:lpstr>
      <vt:lpstr>Luottamuksellisuus</vt:lpstr>
      <vt:lpstr>Vapaaehtoisuus</vt:lpstr>
      <vt:lpstr>Vaihe C: Teeman valinta ja esittely</vt:lpstr>
      <vt:lpstr>Teema 1: Vesipula</vt:lpstr>
      <vt:lpstr>Teema 1: Vesipula</vt:lpstr>
      <vt:lpstr>Teema 2: Vaaliväkivalta </vt:lpstr>
      <vt:lpstr>Teema 2: Vaaliväkivalta </vt:lpstr>
      <vt:lpstr>Teema 3: Sukupuolten välinen tasa-arvo</vt:lpstr>
      <vt:lpstr>Teema 3: Sukupuolten välinen tasa-arvo</vt:lpstr>
      <vt:lpstr>Vaihe D: Sovittelun vaiheisiin tutustuminen – eli mitä sovittelussa tapahtuu</vt:lpstr>
      <vt:lpstr>Sovittelun vaiheet</vt:lpstr>
      <vt:lpstr>Osa III: Ryhmien valmistautuminen</vt:lpstr>
      <vt:lpstr>Ryhmien valmistautuminen</vt:lpstr>
      <vt:lpstr>Osa IV: Sovittelusimulaation toteuttaminen</vt:lpstr>
      <vt:lpstr>Sovittelusimulaation toteuttaminen</vt:lpstr>
      <vt:lpstr>Osa V: Purku</vt:lpstr>
      <vt:lpstr>Purkaminen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Syventävä sovintosimulaatio</dc:title>
  <dc:creator>Johanna Hörkkö</dc:creator>
  <cp:revision>6</cp:revision>
  <dcterms:created xsi:type="dcterms:W3CDTF">2026-01-23T12:10:08Z</dcterms:created>
  <dcterms:modified xsi:type="dcterms:W3CDTF">2026-02-24T17:42:21Z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0x010100C1B4037EA391FF4AAA843A737DA36A63</vt:lpwstr>
  </property>
  <property fmtid="{D5CDD505-2E9C-101B-9397-08002B2CF9AE}" pid="3" name="MediaServiceImageTags">
    <vt:lpwstr/>
  </property>
</Properties>
</file>