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5"/>
  </p:notesMasterIdLst>
  <p:sldIdLst>
    <p:sldId id="262" r:id="rId2"/>
    <p:sldId id="257" r:id="rId3"/>
    <p:sldId id="264" r:id="rId4"/>
    <p:sldId id="258" r:id="rId5"/>
    <p:sldId id="265" r:id="rId6"/>
    <p:sldId id="280" r:id="rId7"/>
    <p:sldId id="281" r:id="rId8"/>
    <p:sldId id="282" r:id="rId9"/>
    <p:sldId id="266" r:id="rId10"/>
    <p:sldId id="267" r:id="rId11"/>
    <p:sldId id="268" r:id="rId12"/>
    <p:sldId id="269" r:id="rId13"/>
    <p:sldId id="270" r:id="rId14"/>
    <p:sldId id="272" r:id="rId15"/>
    <p:sldId id="261" r:id="rId16"/>
    <p:sldId id="273" r:id="rId17"/>
    <p:sldId id="274" r:id="rId18"/>
    <p:sldId id="275" r:id="rId19"/>
    <p:sldId id="276" r:id="rId20"/>
    <p:sldId id="278" r:id="rId21"/>
    <p:sldId id="279" r:id="rId22"/>
    <p:sldId id="277" r:id="rId23"/>
    <p:sldId id="263" r:id="rId2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73"/>
    <p:restoredTop sz="94678"/>
  </p:normalViewPr>
  <p:slideViewPr>
    <p:cSldViewPr snapToGrid="0">
      <p:cViewPr varScale="1">
        <p:scale>
          <a:sx n="59" d="100"/>
          <a:sy n="59" d="100"/>
        </p:scale>
        <p:origin x="12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267B4-9ADB-B94F-8DDD-66899AAEEBB3}" type="datetimeFigureOut">
              <a:rPr lang="fi-FI" smtClean="0"/>
              <a:t>23.2.2026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EEEF10-ADEB-2D4D-ABE0-54582FE958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1114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vaate, kuvitus&#10;&#10;Tekoälyllä luotu sisältö voi olla virheellistä.">
            <a:extLst>
              <a:ext uri="{FF2B5EF4-FFF2-40B4-BE49-F238E27FC236}">
                <a16:creationId xmlns:a16="http://schemas.microsoft.com/office/drawing/2014/main" id="{4A02CC30-870C-2DC1-AEBD-C7C57DA9FE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20A04E2-C7F0-5790-25DF-09915F666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2373" y="2079834"/>
            <a:ext cx="5970105" cy="2052776"/>
          </a:xfrm>
        </p:spPr>
        <p:txBody>
          <a:bodyPr anchor="b"/>
          <a:lstStyle>
            <a:lvl1pPr algn="l">
              <a:defRPr sz="4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3" name="Kuva 2" descr="Kuva, joka sisältää kohteen Fontti, teksti, Grafiikka, kuvakaappaus&#10;&#10;Tekoälyllä luotu sisältö voi olla virheellistä.">
            <a:extLst>
              <a:ext uri="{FF2B5EF4-FFF2-40B4-BE49-F238E27FC236}">
                <a16:creationId xmlns:a16="http://schemas.microsoft.com/office/drawing/2014/main" id="{F7ADBB13-2865-D43B-2600-07A45916021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24091"/>
          <a:stretch>
            <a:fillRect/>
          </a:stretch>
        </p:blipFill>
        <p:spPr>
          <a:xfrm>
            <a:off x="3422373" y="4126791"/>
            <a:ext cx="3393456" cy="1143000"/>
          </a:xfrm>
          <a:prstGeom prst="rect">
            <a:avLst/>
          </a:prstGeom>
        </p:spPr>
      </p:pic>
      <p:pic>
        <p:nvPicPr>
          <p:cNvPr id="12" name="Kuva 11" descr="Kuva, joka sisältää kohteen Grafiikka, graafinen suunnittelu, Fontti, ympyrä&#10;&#10;Tekoälyllä luotu sisältö voi olla virheellistä.">
            <a:extLst>
              <a:ext uri="{FF2B5EF4-FFF2-40B4-BE49-F238E27FC236}">
                <a16:creationId xmlns:a16="http://schemas.microsoft.com/office/drawing/2014/main" id="{09D65B07-9003-7C95-0C3D-6177043CD0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623791" y="432822"/>
            <a:ext cx="981481" cy="909665"/>
          </a:xfrm>
          <a:prstGeom prst="rect">
            <a:avLst/>
          </a:prstGeom>
        </p:spPr>
      </p:pic>
      <p:pic>
        <p:nvPicPr>
          <p:cNvPr id="6" name="Kuva 5" descr="Kuva, joka sisältää kohteen Fontti, Grafiikka, graafinen suunnittelu, teksti&#10;&#10;Tekoälyllä luotu sisältö voi olla virheellistä.">
            <a:extLst>
              <a:ext uri="{FF2B5EF4-FFF2-40B4-BE49-F238E27FC236}">
                <a16:creationId xmlns:a16="http://schemas.microsoft.com/office/drawing/2014/main" id="{3157D4CB-CF94-9CEF-6597-AEF5F5E92F8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868862" y="4679241"/>
            <a:ext cx="1447800" cy="2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830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E9F6A5-968A-0B82-BC2F-6591FE45F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4140"/>
            <a:ext cx="10515600" cy="1325563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15AD7E-FEEE-2AEC-CE5B-E782FE7B5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544639"/>
            <a:ext cx="7258395" cy="3379421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AC8B6B-C485-1779-9828-FBD08E705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9B1186B-072D-6149-B4A5-B9C46365F353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BA3F688-284F-DC50-C5F1-1DC437F13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59516" y="2544639"/>
            <a:ext cx="2994283" cy="1661601"/>
          </a:xfrm>
        </p:spPr>
        <p:txBody>
          <a:bodyPr/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5" name="Kuva 4" descr="Kuva, joka sisältää kohteen Grafiikka, Fontti, graafinen suunnittelu, kuvakaappaus&#10;&#10;Tekoälyllä luotu sisältö voi olla virheellistä.">
            <a:extLst>
              <a:ext uri="{FF2B5EF4-FFF2-40B4-BE49-F238E27FC236}">
                <a16:creationId xmlns:a16="http://schemas.microsoft.com/office/drawing/2014/main" id="{89376D0B-3E3D-765C-9C83-7B96064F4A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0313" y="6133418"/>
            <a:ext cx="2604860" cy="422016"/>
          </a:xfrm>
          <a:prstGeom prst="rect">
            <a:avLst/>
          </a:prstGeom>
        </p:spPr>
      </p:pic>
      <p:pic>
        <p:nvPicPr>
          <p:cNvPr id="7" name="Kuva 6" descr="Kuva, joka sisältää kohteen Fontti, Grafiikka, graafinen suunnittelu, teksti&#10;&#10;Tekoälyllä luotu sisältö voi olla virheellistä.">
            <a:extLst>
              <a:ext uri="{FF2B5EF4-FFF2-40B4-BE49-F238E27FC236}">
                <a16:creationId xmlns:a16="http://schemas.microsoft.com/office/drawing/2014/main" id="{E3856A24-A119-C404-2063-CDA4E988EC7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429000" y="6255246"/>
            <a:ext cx="1089025" cy="191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09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sumennus&#10;&#10;Tekoälyllä luotu sisältö voi olla virheellistä.">
            <a:extLst>
              <a:ext uri="{FF2B5EF4-FFF2-40B4-BE49-F238E27FC236}">
                <a16:creationId xmlns:a16="http://schemas.microsoft.com/office/drawing/2014/main" id="{7BB3CF77-A06F-1E99-FE43-79192C7A0B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"/>
            <a:ext cx="12192000" cy="5870308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E039516-0A43-33DA-F121-18AECEB728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9"/>
            <a:ext cx="10515600" cy="21198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fi-FI" dirty="0"/>
              <a:t>Muokkaa välilehden otsikkoa.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4597F1-E247-6E28-6ADC-DFE849A54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9B1186B-072D-6149-B4A5-B9C46365F353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3" name="Kuva 2" descr="Kuva, joka sisältää kohteen Grafiikka, Fontti, graafinen suunnittelu, kuvakaappaus&#10;&#10;Tekoälyllä luotu sisältö voi olla virheellistä.">
            <a:extLst>
              <a:ext uri="{FF2B5EF4-FFF2-40B4-BE49-F238E27FC236}">
                <a16:creationId xmlns:a16="http://schemas.microsoft.com/office/drawing/2014/main" id="{EDB1F133-9B8C-F579-B4F3-D00865E9A41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0313" y="6133418"/>
            <a:ext cx="2604860" cy="422016"/>
          </a:xfrm>
          <a:prstGeom prst="rect">
            <a:avLst/>
          </a:prstGeom>
        </p:spPr>
      </p:pic>
      <p:pic>
        <p:nvPicPr>
          <p:cNvPr id="4" name="Kuva 3" descr="Kuva, joka sisältää kohteen Fontti, Grafiikka, graafinen suunnittelu, teksti&#10;&#10;Tekoälyllä luotu sisältö voi olla virheellistä.">
            <a:extLst>
              <a:ext uri="{FF2B5EF4-FFF2-40B4-BE49-F238E27FC236}">
                <a16:creationId xmlns:a16="http://schemas.microsoft.com/office/drawing/2014/main" id="{1AAB7519-3E81-64B8-362C-BB7604084B4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429000" y="6255246"/>
            <a:ext cx="1089025" cy="191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49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78B78D-B98D-0EE2-8C71-503F0C94D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5237"/>
            <a:ext cx="10515600" cy="1325563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4DB1AE-2C74-3918-C261-CF9AEEECF0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45737"/>
            <a:ext cx="5181600" cy="3354878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AEF35BB-8CF5-67D5-5EAD-4523D408D5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45737"/>
            <a:ext cx="5181600" cy="3354878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8DE2228-1C5F-557B-AEB6-9DB79621A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9B1186B-072D-6149-B4A5-B9C46365F353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5" name="Kuva 4" descr="Kuva, joka sisältää kohteen Grafiikka, Fontti, graafinen suunnittelu, kuvakaappaus&#10;&#10;Tekoälyllä luotu sisältö voi olla virheellistä.">
            <a:extLst>
              <a:ext uri="{FF2B5EF4-FFF2-40B4-BE49-F238E27FC236}">
                <a16:creationId xmlns:a16="http://schemas.microsoft.com/office/drawing/2014/main" id="{9209518E-795D-34EC-E190-F1085DDC88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0313" y="6133418"/>
            <a:ext cx="2604860" cy="422016"/>
          </a:xfrm>
          <a:prstGeom prst="rect">
            <a:avLst/>
          </a:prstGeom>
        </p:spPr>
      </p:pic>
      <p:pic>
        <p:nvPicPr>
          <p:cNvPr id="6" name="Kuva 5" descr="Kuva, joka sisältää kohteen Fontti, Grafiikka, graafinen suunnittelu, teksti&#10;&#10;Tekoälyllä luotu sisältö voi olla virheellistä.">
            <a:extLst>
              <a:ext uri="{FF2B5EF4-FFF2-40B4-BE49-F238E27FC236}">
                <a16:creationId xmlns:a16="http://schemas.microsoft.com/office/drawing/2014/main" id="{50E5E1E7-A0C6-9027-2CAB-1D8D8589A58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429000" y="6255246"/>
            <a:ext cx="1089025" cy="191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57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2209AC-8954-8DC6-BD9D-AC11DAE4E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E330981-3A85-E6E9-97F8-B1737D19F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4F9B8C2-E42D-7E0C-F592-826A3E74C2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3138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5A884CD-7012-BD09-EB19-56605B1B84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 i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F7BF21E-A229-A42B-DA0D-6FCF70E75B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3138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68BE514-30FD-DF0A-4AAA-2BE7FCFC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9B1186B-072D-6149-B4A5-B9C46365F353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7" name="Kuva 6" descr="Kuva, joka sisältää kohteen Grafiikka, Fontti, graafinen suunnittelu, kuvakaappaus&#10;&#10;Tekoälyllä luotu sisältö voi olla virheellistä.">
            <a:extLst>
              <a:ext uri="{FF2B5EF4-FFF2-40B4-BE49-F238E27FC236}">
                <a16:creationId xmlns:a16="http://schemas.microsoft.com/office/drawing/2014/main" id="{ED857667-93EE-2A17-E38B-21030D3867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0313" y="6133418"/>
            <a:ext cx="2604860" cy="422016"/>
          </a:xfrm>
          <a:prstGeom prst="rect">
            <a:avLst/>
          </a:prstGeom>
        </p:spPr>
      </p:pic>
      <p:pic>
        <p:nvPicPr>
          <p:cNvPr id="8" name="Kuva 7" descr="Kuva, joka sisältää kohteen Fontti, Grafiikka, graafinen suunnittelu, teksti&#10;&#10;Tekoälyllä luotu sisältö voi olla virheellistä.">
            <a:extLst>
              <a:ext uri="{FF2B5EF4-FFF2-40B4-BE49-F238E27FC236}">
                <a16:creationId xmlns:a16="http://schemas.microsoft.com/office/drawing/2014/main" id="{2ED2D546-4223-AE27-6B5D-B283DEFAC4C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429000" y="6255246"/>
            <a:ext cx="1089025" cy="191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309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7A6919-85FD-E5EA-F6EF-539419B65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4CDE0F5-228E-0842-FC1E-026F6AE52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9B1186B-072D-6149-B4A5-B9C46365F353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3" name="Kuva 2" descr="Kuva, joka sisältää kohteen Grafiikka, Fontti, graafinen suunnittelu, kuvakaappaus&#10;&#10;Tekoälyllä luotu sisältö voi olla virheellistä.">
            <a:extLst>
              <a:ext uri="{FF2B5EF4-FFF2-40B4-BE49-F238E27FC236}">
                <a16:creationId xmlns:a16="http://schemas.microsoft.com/office/drawing/2014/main" id="{272C7861-C11A-01FD-F84D-4EA21E5F10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0313" y="6133418"/>
            <a:ext cx="2604860" cy="422016"/>
          </a:xfrm>
          <a:prstGeom prst="rect">
            <a:avLst/>
          </a:prstGeom>
        </p:spPr>
      </p:pic>
      <p:pic>
        <p:nvPicPr>
          <p:cNvPr id="4" name="Kuva 3" descr="Kuva, joka sisältää kohteen Fontti, Grafiikka, graafinen suunnittelu, teksti&#10;&#10;Tekoälyllä luotu sisältö voi olla virheellistä.">
            <a:extLst>
              <a:ext uri="{FF2B5EF4-FFF2-40B4-BE49-F238E27FC236}">
                <a16:creationId xmlns:a16="http://schemas.microsoft.com/office/drawing/2014/main" id="{DE7C3651-2258-A79B-12FE-9231C13E03E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429000" y="6255246"/>
            <a:ext cx="1089025" cy="191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52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Fontti, teksti, Grafiikka, kuvakaappaus&#10;&#10;Tekoälyllä luotu sisältö voi olla virheellistä.">
            <a:extLst>
              <a:ext uri="{FF2B5EF4-FFF2-40B4-BE49-F238E27FC236}">
                <a16:creationId xmlns:a16="http://schemas.microsoft.com/office/drawing/2014/main" id="{D477D29A-F679-2E9D-842E-64B871AC6C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3498"/>
          <a:stretch>
            <a:fillRect/>
          </a:stretch>
        </p:blipFill>
        <p:spPr>
          <a:xfrm>
            <a:off x="2481218" y="2715489"/>
            <a:ext cx="6767745" cy="1671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900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D03FA10-65AF-6642-CCBF-3C70E4884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A5C08AE-1E47-FCBB-5E90-A6018D5AF2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08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FC0471-D1C0-A5A4-A614-50D1C93547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71200" y="365125"/>
            <a:ext cx="939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/>
                </a:solidFill>
              </a:defRPr>
            </a:lvl1pPr>
          </a:lstStyle>
          <a:p>
            <a:fld id="{B05B39EE-992B-1B42-906E-CF1BC3B356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 descr="Kuva, joka sisältää kohteen Grafiikka, Fontti, graafinen suunnittelu, typografia&#10;&#10;Tekoälyllä luotu sisältö voi olla virheellistä.">
            <a:extLst>
              <a:ext uri="{FF2B5EF4-FFF2-40B4-BE49-F238E27FC236}">
                <a16:creationId xmlns:a16="http://schemas.microsoft.com/office/drawing/2014/main" id="{85602FE9-A712-53E3-16C4-36456602E56C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733448" y="6151778"/>
            <a:ext cx="1843914" cy="385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21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accent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A0C463"/>
        </a:buClr>
        <a:buFont typeface="Arial" panose="020B0604020202020204" pitchFamily="34" charset="0"/>
        <a:buChar char="•"/>
        <a:defRPr sz="2800" b="0" i="0" kern="1200" spc="0">
          <a:solidFill>
            <a:schemeClr val="tx1">
              <a:lumMod val="90000"/>
              <a:lumOff val="10000"/>
            </a:schemeClr>
          </a:solidFill>
          <a:latin typeface="Aptos Light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0C463"/>
        </a:buClr>
        <a:buFont typeface="Arial" panose="020B0604020202020204" pitchFamily="34" charset="0"/>
        <a:buChar char="•"/>
        <a:defRPr sz="2400" b="0" i="0" kern="1200" spc="0">
          <a:solidFill>
            <a:schemeClr val="tx1">
              <a:lumMod val="90000"/>
              <a:lumOff val="10000"/>
            </a:schemeClr>
          </a:solidFill>
          <a:latin typeface="Aptos Light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0C463"/>
        </a:buClr>
        <a:buFont typeface="Arial" panose="020B0604020202020204" pitchFamily="34" charset="0"/>
        <a:buChar char="•"/>
        <a:defRPr sz="2000" b="0" i="0" kern="1200" spc="0">
          <a:solidFill>
            <a:schemeClr val="tx1">
              <a:lumMod val="90000"/>
              <a:lumOff val="10000"/>
            </a:schemeClr>
          </a:solidFill>
          <a:latin typeface="Aptos Light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0C463"/>
        </a:buClr>
        <a:buFont typeface="Arial" panose="020B0604020202020204" pitchFamily="34" charset="0"/>
        <a:buChar char="•"/>
        <a:defRPr sz="1800" b="0" i="0" kern="1200" spc="0">
          <a:solidFill>
            <a:schemeClr val="tx1">
              <a:lumMod val="90000"/>
              <a:lumOff val="10000"/>
            </a:schemeClr>
          </a:solidFill>
          <a:latin typeface="Aptos Light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0C463"/>
        </a:buClr>
        <a:buFont typeface="Arial" panose="020B0604020202020204" pitchFamily="34" charset="0"/>
        <a:buChar char="•"/>
        <a:defRPr sz="1800" b="0" i="0" kern="1200" spc="0">
          <a:solidFill>
            <a:schemeClr val="tx1">
              <a:lumMod val="90000"/>
              <a:lumOff val="10000"/>
            </a:schemeClr>
          </a:solidFill>
          <a:latin typeface="Aptos Light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1ABB0E-E231-510C-C37E-F947CFB694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Konfliktit arjen tilanteissa: draamaharjoitus</a:t>
            </a:r>
          </a:p>
        </p:txBody>
      </p:sp>
    </p:spTree>
    <p:extLst>
      <p:ext uri="{BB962C8B-B14F-4D97-AF65-F5344CB8AC3E}">
        <p14:creationId xmlns:p14="http://schemas.microsoft.com/office/powerpoint/2010/main" val="1242416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BF776-7A6D-97F2-4561-1110F6AAD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6A4669-4836-7672-DCF4-B310C3749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547687"/>
            <a:ext cx="10515600" cy="1325563"/>
          </a:xfrm>
        </p:spPr>
        <p:txBody>
          <a:bodyPr/>
          <a:lstStyle/>
          <a:p>
            <a:r>
              <a:rPr lang="fi-FI" dirty="0"/>
              <a:t>Draama ilman ääntä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88B947-C5D8-AB62-A4F6-A90A46AF6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1873250"/>
            <a:ext cx="11158728" cy="3379421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Jokainen ryhmä esittää draaman omassa ryhmässään.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Draaman päätyttyä tarkkailijat jakavat omat havaintonsa muun ryhmän kanssa eli kertovat, mitä he näkivät tilanteessa tapahtuvan.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Sen jälkeen ryhmät voivat pohtia keskenään:</a:t>
            </a:r>
          </a:p>
          <a:p>
            <a:pPr lvl="1"/>
            <a:r>
              <a:rPr lang="fi-FI" dirty="0"/>
              <a:t>Miten tarkkailijoiden kertomus eroaa draaman tekstistä?</a:t>
            </a:r>
          </a:p>
          <a:p>
            <a:pPr lvl="1"/>
            <a:r>
              <a:rPr lang="fi-FI" dirty="0"/>
              <a:t>Miten esim. ilmeet ja eleet vaikuttivat siihen, millaisena tarkkailijat näkivät tilanteen?   </a:t>
            </a:r>
          </a:p>
          <a:p>
            <a:pPr lvl="1"/>
            <a:r>
              <a:rPr lang="fi-FI" dirty="0"/>
              <a:t>Oliko havainnoinnissa pysyminen helpompaa, kun näytelmä esitettiin äänettömänä?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Lopuksi keskustellaan havainnoista vielä koko porukan kesken.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7628C5E-A3AE-22FF-87BF-47AE03D9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853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FCB6B-F61C-8396-78A8-20AA619C9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77A935-8B9D-A291-0A4C-B2FC74CA4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2852739"/>
            <a:ext cx="10515600" cy="2119800"/>
          </a:xfrm>
        </p:spPr>
        <p:txBody>
          <a:bodyPr>
            <a:normAutofit fontScale="90000"/>
          </a:bodyPr>
          <a:lstStyle/>
          <a:p>
            <a:r>
              <a:rPr lang="fi-FI" dirty="0"/>
              <a:t>Osa II: </a:t>
            </a:r>
            <a:br>
              <a:rPr lang="fi-FI" dirty="0"/>
            </a:br>
            <a:r>
              <a:rPr lang="fi-FI" dirty="0"/>
              <a:t>Tunteet ja tarpeet peliin</a:t>
            </a:r>
            <a:br>
              <a:rPr lang="fi-FI" dirty="0"/>
            </a:br>
            <a:br>
              <a:rPr lang="fi-FI" dirty="0"/>
            </a:br>
            <a:endParaRPr lang="fi-FI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29F28777-8330-27E3-6748-0C9B8D7E0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5511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1A7DF-BBF1-F654-5B59-88FF06992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FEF9B8-70DC-4517-C351-4F552A4C8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547687"/>
            <a:ext cx="10515600" cy="1325563"/>
          </a:xfrm>
        </p:spPr>
        <p:txBody>
          <a:bodyPr/>
          <a:lstStyle/>
          <a:p>
            <a:r>
              <a:rPr lang="fi-FI" dirty="0"/>
              <a:t>Vaihe A. Ennen parikeskusteluja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188465-A035-589E-B2CB-E8A398763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1873250"/>
            <a:ext cx="11158728" cy="4135664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Kohta pääsette pohtimaan, millaisia tunteita ja tarpeita läpikäymienne draamojen taustalla voisi olla.</a:t>
            </a:r>
          </a:p>
          <a:p>
            <a:r>
              <a:rPr lang="fi-FI" dirty="0"/>
              <a:t>Seuraavan dian kysymyksiin ei ole oikeita tai vääriä vastauksia, vaan tärkeämpää on pohtia, millainen suhde tunteen ja tarpeen välillä on.</a:t>
            </a:r>
          </a:p>
          <a:p>
            <a:r>
              <a:rPr lang="fi-FI" dirty="0"/>
              <a:t>Tarpeet ovat hyvin erilaisia riippuen esimerkiksi siitä, istuuko joku yksin penkillä siksi, että </a:t>
            </a:r>
          </a:p>
          <a:p>
            <a:pPr lvl="1"/>
            <a:r>
              <a:rPr lang="fi-FI" dirty="0"/>
              <a:t>hän kaipaa seuraa (“tunnen itseni yksinäiseksi eli tarvitsen sitä, että minut otetaan mukaan”) tai</a:t>
            </a:r>
          </a:p>
          <a:p>
            <a:pPr lvl="1"/>
            <a:r>
              <a:rPr lang="fi-FI" dirty="0"/>
              <a:t>hän tarvitsee hengähdystauon sosiaalisesta kuormituksesta (“tunnen itseni kuormittuneeksi eli tarvitsen tilaa”).</a:t>
            </a:r>
          </a:p>
          <a:p>
            <a:r>
              <a:rPr lang="fi-FI" dirty="0"/>
              <a:t>Emme voi varmuudella tietää toisen ihmisen tunteita ja tarpeita. Voimme kuitenkin tehdä parhaan arvauksemme ja olla avoimen kiinnostuneita ymmärtämään toista.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904264C-52F9-5538-B2C9-2689762E0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4325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FF840-9C18-25F1-2975-B3AA3D5DF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F1523D-C658-F7DA-4093-846CC92B6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547687"/>
            <a:ext cx="10515600" cy="1325563"/>
          </a:xfrm>
        </p:spPr>
        <p:txBody>
          <a:bodyPr/>
          <a:lstStyle/>
          <a:p>
            <a:pPr fontAlgn="base"/>
            <a:r>
              <a:rPr lang="fi-FI" dirty="0"/>
              <a:t>Vaihe B. Roolihahmon tunteet ja tarpeet</a:t>
            </a:r>
            <a:endParaRPr lang="fi-FI" b="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8975DF-7070-8649-B62E-9A9EA481F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1873250"/>
            <a:ext cx="11158728" cy="4135664"/>
          </a:xfrm>
        </p:spPr>
        <p:txBody>
          <a:bodyPr>
            <a:normAutofit/>
          </a:bodyPr>
          <a:lstStyle/>
          <a:p>
            <a:r>
              <a:rPr lang="fi-FI" dirty="0"/>
              <a:t>Jakautukaa äskeisen ryhmänne kesken pareiksi. Jokainen pari valitsee yhden esittämänne draaman osapuolista.</a:t>
            </a:r>
          </a:p>
          <a:p>
            <a:r>
              <a:rPr lang="fi-FI" dirty="0"/>
              <a:t>Pohtikaa oman roolihenkilönne näkökulmasta:</a:t>
            </a:r>
          </a:p>
          <a:p>
            <a:pPr lvl="1"/>
            <a:r>
              <a:rPr lang="fi-FI" dirty="0"/>
              <a:t>Millaisia tunteita tilanne herättäisi sinussa, jos olisit kyseinen roolihahmo? Apuna voi käyttää tunnelistaa. Voitte nimetä useita tunteita.</a:t>
            </a:r>
          </a:p>
          <a:p>
            <a:pPr lvl="1"/>
            <a:r>
              <a:rPr lang="fi-FI" dirty="0"/>
              <a:t>Mitä tarpeita hahmo toiminnallaan mahdollisesti pyrkii täyttämään? Mitä hän tarvitsee tai kaipaa, jotta tilanne voisi ratketa? Apuna voitte käyttää tarvesanalistaa. Voitte nimetä useita tarpeita.</a:t>
            </a:r>
          </a:p>
          <a:p>
            <a:r>
              <a:rPr lang="fi-FI" dirty="0"/>
              <a:t>Lopuksi puramme vielä kysymykset yhdessä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331093E-9548-D877-A80B-1BE79472E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9361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692BF-A126-7F50-EE99-7AC0A4B77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066497-A1FF-E88D-5387-543FCEF05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244428"/>
            <a:ext cx="10515600" cy="767943"/>
          </a:xfrm>
        </p:spPr>
        <p:txBody>
          <a:bodyPr/>
          <a:lstStyle/>
          <a:p>
            <a:pPr algn="ctr"/>
            <a:r>
              <a:rPr lang="fi-FI" dirty="0"/>
              <a:t>Tunnesanalista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695E3ED-5B77-1EB3-FE54-F05FF02BB3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7252" y="1716202"/>
            <a:ext cx="3122612" cy="4550229"/>
          </a:xfrm>
        </p:spPr>
        <p:txBody>
          <a:bodyPr>
            <a:normAutofit fontScale="62500" lnSpcReduction="20000"/>
          </a:bodyPr>
          <a:lstStyle/>
          <a:p>
            <a:r>
              <a:rPr lang="fi-FI" dirty="0"/>
              <a:t>Avoin </a:t>
            </a:r>
          </a:p>
          <a:p>
            <a:r>
              <a:rPr lang="fi-FI" dirty="0"/>
              <a:t>Avulias </a:t>
            </a:r>
          </a:p>
          <a:p>
            <a:r>
              <a:rPr lang="fi-FI" dirty="0"/>
              <a:t>Energinen, pirteä</a:t>
            </a:r>
          </a:p>
          <a:p>
            <a:r>
              <a:rPr lang="fi-FI" dirty="0"/>
              <a:t>Herkkä, lempeä</a:t>
            </a:r>
          </a:p>
          <a:p>
            <a:r>
              <a:rPr lang="fi-FI" dirty="0"/>
              <a:t>Huoleton </a:t>
            </a:r>
          </a:p>
          <a:p>
            <a:r>
              <a:rPr lang="fi-FI" dirty="0"/>
              <a:t>Ihastunut </a:t>
            </a:r>
          </a:p>
          <a:p>
            <a:r>
              <a:rPr lang="fi-FI" dirty="0"/>
              <a:t>Iloinen </a:t>
            </a:r>
          </a:p>
          <a:p>
            <a:r>
              <a:rPr lang="fi-FI" dirty="0"/>
              <a:t>Innostunut </a:t>
            </a:r>
          </a:p>
          <a:p>
            <a:r>
              <a:rPr lang="fi-FI" dirty="0"/>
              <a:t>Kiinnostunut</a:t>
            </a:r>
          </a:p>
          <a:p>
            <a:r>
              <a:rPr lang="fi-FI" dirty="0"/>
              <a:t>Kiitollinen </a:t>
            </a:r>
          </a:p>
          <a:p>
            <a:r>
              <a:rPr lang="fi-FI" dirty="0"/>
              <a:t>Luottavainen </a:t>
            </a:r>
          </a:p>
          <a:p>
            <a:r>
              <a:rPr lang="fi-FI" dirty="0"/>
              <a:t>Onnellinen </a:t>
            </a:r>
          </a:p>
          <a:p>
            <a:r>
              <a:rPr lang="fi-FI" dirty="0"/>
              <a:t>Optimistinen</a:t>
            </a:r>
          </a:p>
          <a:p>
            <a:r>
              <a:rPr lang="fi-FI" dirty="0"/>
              <a:t>Rauhallinen 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94D1F0A-3B2B-DCB4-4366-8446750149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4857" y="1606712"/>
            <a:ext cx="2887425" cy="4934968"/>
          </a:xfrm>
        </p:spPr>
        <p:txBody>
          <a:bodyPr>
            <a:normAutofit fontScale="62500" lnSpcReduction="20000"/>
          </a:bodyPr>
          <a:lstStyle/>
          <a:p>
            <a:r>
              <a:rPr lang="fi-FI" dirty="0"/>
              <a:t>Ahdistunut </a:t>
            </a:r>
          </a:p>
          <a:p>
            <a:r>
              <a:rPr lang="fi-FI" dirty="0"/>
              <a:t>Avuton </a:t>
            </a:r>
          </a:p>
          <a:p>
            <a:r>
              <a:rPr lang="fi-FI" dirty="0"/>
              <a:t>Epämukava</a:t>
            </a:r>
          </a:p>
          <a:p>
            <a:r>
              <a:rPr lang="fi-FI" dirty="0"/>
              <a:t>Epätoivoinen </a:t>
            </a:r>
          </a:p>
          <a:p>
            <a:r>
              <a:rPr lang="fi-FI" dirty="0"/>
              <a:t>Epävarma</a:t>
            </a:r>
          </a:p>
          <a:p>
            <a:r>
              <a:rPr lang="fi-FI" dirty="0"/>
              <a:t>Hermostunut</a:t>
            </a:r>
          </a:p>
          <a:p>
            <a:r>
              <a:rPr lang="fi-FI" dirty="0"/>
              <a:t>Huolestunut, hädissään</a:t>
            </a:r>
          </a:p>
          <a:p>
            <a:r>
              <a:rPr lang="fi-FI" dirty="0"/>
              <a:t>Hämmentynyt</a:t>
            </a:r>
          </a:p>
          <a:p>
            <a:r>
              <a:rPr lang="fi-FI" dirty="0"/>
              <a:t>Häpeissään / syyllinen</a:t>
            </a:r>
          </a:p>
          <a:p>
            <a:r>
              <a:rPr lang="fi-FI" dirty="0"/>
              <a:t>Ikävystynyt </a:t>
            </a:r>
          </a:p>
          <a:p>
            <a:r>
              <a:rPr lang="fi-FI" dirty="0"/>
              <a:t>Jännittynyt </a:t>
            </a:r>
          </a:p>
          <a:p>
            <a:r>
              <a:rPr lang="fi-FI" dirty="0"/>
              <a:t>Järkyttynyt </a:t>
            </a:r>
          </a:p>
          <a:p>
            <a:r>
              <a:rPr lang="fi-FI" dirty="0"/>
              <a:t>Kireä, kiukkuinen</a:t>
            </a:r>
          </a:p>
          <a:p>
            <a:r>
              <a:rPr lang="fi-FI" dirty="0"/>
              <a:t>Kiusaantunut </a:t>
            </a:r>
          </a:p>
          <a:p>
            <a:r>
              <a:rPr lang="fi-FI" dirty="0"/>
              <a:t>Kyllästynyt / tylsistynyt 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131B28C-B8DC-0F0F-0C56-A878343FD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14</a:t>
            </a:fld>
            <a:endParaRPr lang="fi-FI" dirty="0"/>
          </a:p>
        </p:txBody>
      </p:sp>
      <p:sp>
        <p:nvSpPr>
          <p:cNvPr id="9" name="Sisällön paikkamerkki 3">
            <a:extLst>
              <a:ext uri="{FF2B5EF4-FFF2-40B4-BE49-F238E27FC236}">
                <a16:creationId xmlns:a16="http://schemas.microsoft.com/office/drawing/2014/main" id="{0A9D07CC-EF09-626B-7F27-451C5FCBF212}"/>
              </a:ext>
            </a:extLst>
          </p:cNvPr>
          <p:cNvSpPr txBox="1">
            <a:spLocks/>
          </p:cNvSpPr>
          <p:nvPr/>
        </p:nvSpPr>
        <p:spPr>
          <a:xfrm>
            <a:off x="3539864" y="1716201"/>
            <a:ext cx="3122612" cy="455022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4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0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1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1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Reipas</a:t>
            </a:r>
          </a:p>
          <a:p>
            <a:r>
              <a:rPr lang="fi-FI" dirty="0"/>
              <a:t>Syvällinen</a:t>
            </a:r>
          </a:p>
          <a:p>
            <a:r>
              <a:rPr lang="fi-FI" dirty="0"/>
              <a:t>Tarmokas</a:t>
            </a:r>
          </a:p>
          <a:p>
            <a:r>
              <a:rPr lang="fi-FI" dirty="0"/>
              <a:t>Toiveikas</a:t>
            </a:r>
          </a:p>
          <a:p>
            <a:r>
              <a:rPr lang="fi-FI" dirty="0"/>
              <a:t>Turvallinen </a:t>
            </a:r>
          </a:p>
          <a:p>
            <a:r>
              <a:rPr lang="fi-FI" dirty="0"/>
              <a:t>Tyyni</a:t>
            </a:r>
          </a:p>
          <a:p>
            <a:r>
              <a:rPr lang="fi-FI" dirty="0"/>
              <a:t>Tyytyväinen</a:t>
            </a:r>
          </a:p>
          <a:p>
            <a:r>
              <a:rPr lang="fi-FI" dirty="0"/>
              <a:t>Voimakas </a:t>
            </a:r>
          </a:p>
          <a:p>
            <a:r>
              <a:rPr lang="fi-FI" dirty="0"/>
              <a:t>Utelias</a:t>
            </a:r>
          </a:p>
          <a:p>
            <a:r>
              <a:rPr lang="fi-FI" dirty="0"/>
              <a:t>Vapaa </a:t>
            </a:r>
          </a:p>
          <a:p>
            <a:r>
              <a:rPr lang="fi-FI" dirty="0"/>
              <a:t>Virkeä</a:t>
            </a:r>
          </a:p>
          <a:p>
            <a:r>
              <a:rPr lang="fi-FI" dirty="0"/>
              <a:t>Yllättynyt </a:t>
            </a:r>
          </a:p>
          <a:p>
            <a:r>
              <a:rPr lang="fi-FI" dirty="0"/>
              <a:t>Ylpeä</a:t>
            </a:r>
          </a:p>
          <a:p>
            <a:r>
              <a:rPr lang="fi-FI" dirty="0"/>
              <a:t>Ystävällinen </a:t>
            </a:r>
          </a:p>
        </p:txBody>
      </p:sp>
      <p:sp>
        <p:nvSpPr>
          <p:cNvPr id="10" name="Sisällön paikkamerkki 5">
            <a:extLst>
              <a:ext uri="{FF2B5EF4-FFF2-40B4-BE49-F238E27FC236}">
                <a16:creationId xmlns:a16="http://schemas.microsoft.com/office/drawing/2014/main" id="{6F99A95A-157D-F4CD-08A3-AE37F0269260}"/>
              </a:ext>
            </a:extLst>
          </p:cNvPr>
          <p:cNvSpPr txBox="1">
            <a:spLocks/>
          </p:cNvSpPr>
          <p:nvPr/>
        </p:nvSpPr>
        <p:spPr>
          <a:xfrm>
            <a:off x="9148580" y="1577797"/>
            <a:ext cx="2887425" cy="471505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4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0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1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1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Levoton</a:t>
            </a:r>
          </a:p>
          <a:p>
            <a:r>
              <a:rPr lang="fi-FI" dirty="0"/>
              <a:t>Murheellinen</a:t>
            </a:r>
          </a:p>
          <a:p>
            <a:r>
              <a:rPr lang="fi-FI" dirty="0"/>
              <a:t>Mustasukkainen</a:t>
            </a:r>
          </a:p>
          <a:p>
            <a:r>
              <a:rPr lang="fi-FI" dirty="0"/>
              <a:t>Nolo </a:t>
            </a:r>
          </a:p>
          <a:p>
            <a:r>
              <a:rPr lang="fi-FI" dirty="0"/>
              <a:t>Pahoillaan</a:t>
            </a:r>
          </a:p>
          <a:p>
            <a:r>
              <a:rPr lang="fi-FI" dirty="0"/>
              <a:t>Peloissaan / pelästynyt </a:t>
            </a:r>
          </a:p>
          <a:p>
            <a:r>
              <a:rPr lang="fi-FI" dirty="0"/>
              <a:t>Pettynyt </a:t>
            </a:r>
          </a:p>
          <a:p>
            <a:r>
              <a:rPr lang="fi-FI" dirty="0"/>
              <a:t>Surullinen</a:t>
            </a:r>
          </a:p>
          <a:p>
            <a:r>
              <a:rPr lang="fi-FI" dirty="0"/>
              <a:t>Suuttunut</a:t>
            </a:r>
          </a:p>
          <a:p>
            <a:r>
              <a:rPr lang="fi-FI" dirty="0"/>
              <a:t>Toivoton </a:t>
            </a:r>
          </a:p>
          <a:p>
            <a:r>
              <a:rPr lang="fi-FI" dirty="0"/>
              <a:t>Turhautunut </a:t>
            </a:r>
          </a:p>
          <a:p>
            <a:r>
              <a:rPr lang="fi-FI" dirty="0"/>
              <a:t>Turtunut </a:t>
            </a:r>
          </a:p>
          <a:p>
            <a:r>
              <a:rPr lang="fi-FI" dirty="0"/>
              <a:t>Uupunut, voimaton, väsynyt</a:t>
            </a:r>
          </a:p>
          <a:p>
            <a:r>
              <a:rPr lang="fi-FI" dirty="0"/>
              <a:t>Vihainen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E8BF89EE-C351-0650-47E4-613D7CE6216C}"/>
              </a:ext>
            </a:extLst>
          </p:cNvPr>
          <p:cNvSpPr txBox="1"/>
          <p:nvPr/>
        </p:nvSpPr>
        <p:spPr>
          <a:xfrm>
            <a:off x="155994" y="1034140"/>
            <a:ext cx="5355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Tunteita, kun tarpeet ovat tyydyttyneet: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01CAB7B6-5742-6F50-8F45-DA4E3C2063D0}"/>
              </a:ext>
            </a:extLst>
          </p:cNvPr>
          <p:cNvSpPr txBox="1"/>
          <p:nvPr/>
        </p:nvSpPr>
        <p:spPr>
          <a:xfrm>
            <a:off x="6204857" y="1046821"/>
            <a:ext cx="5831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Tunteita, kun tarpeet eivät ole tyydyttyneet:</a:t>
            </a:r>
          </a:p>
        </p:txBody>
      </p:sp>
    </p:spTree>
    <p:extLst>
      <p:ext uri="{BB962C8B-B14F-4D97-AF65-F5344CB8AC3E}">
        <p14:creationId xmlns:p14="http://schemas.microsoft.com/office/powerpoint/2010/main" val="4233244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A39E33-0066-3643-319A-6DD6E7EEF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481411"/>
            <a:ext cx="10515600" cy="966669"/>
          </a:xfrm>
        </p:spPr>
        <p:txBody>
          <a:bodyPr/>
          <a:lstStyle/>
          <a:p>
            <a:pPr algn="ctr"/>
            <a:r>
              <a:rPr lang="fi-FI" dirty="0"/>
              <a:t>Erilaisia perustarpeita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B545CED-358E-558D-663A-08FF7B716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7252" y="1716202"/>
            <a:ext cx="3122612" cy="4550229"/>
          </a:xfrm>
        </p:spPr>
        <p:txBody>
          <a:bodyPr>
            <a:normAutofit fontScale="70000" lnSpcReduction="20000"/>
          </a:bodyPr>
          <a:lstStyle/>
          <a:p>
            <a:r>
              <a:rPr lang="fi-FI" dirty="0"/>
              <a:t>arvostus</a:t>
            </a:r>
          </a:p>
          <a:p>
            <a:r>
              <a:rPr lang="fi-FI" dirty="0"/>
              <a:t>empatia, myötätunto</a:t>
            </a:r>
          </a:p>
          <a:p>
            <a:r>
              <a:rPr lang="fi-FI" dirty="0"/>
              <a:t>hellyys</a:t>
            </a:r>
          </a:p>
          <a:p>
            <a:r>
              <a:rPr lang="fi-FI" dirty="0"/>
              <a:t>huolenpito</a:t>
            </a:r>
          </a:p>
          <a:p>
            <a:r>
              <a:rPr lang="fi-FI" dirty="0"/>
              <a:t>huomioiduksi tuleminen </a:t>
            </a:r>
          </a:p>
          <a:p>
            <a:r>
              <a:rPr lang="fi-FI" dirty="0"/>
              <a:t>hyväksyntä </a:t>
            </a:r>
          </a:p>
          <a:p>
            <a:r>
              <a:rPr lang="fi-FI" dirty="0"/>
              <a:t>jatkuvuus </a:t>
            </a:r>
          </a:p>
          <a:p>
            <a:r>
              <a:rPr lang="fi-FI" dirty="0"/>
              <a:t>kumppanuus</a:t>
            </a:r>
          </a:p>
          <a:p>
            <a:r>
              <a:rPr lang="fi-FI" dirty="0"/>
              <a:t>kunnioitus</a:t>
            </a:r>
          </a:p>
          <a:p>
            <a:r>
              <a:rPr lang="fi-FI" dirty="0"/>
              <a:t>luottamus</a:t>
            </a:r>
          </a:p>
          <a:p>
            <a:r>
              <a:rPr lang="fi-FI" dirty="0"/>
              <a:t>rakkaus</a:t>
            </a:r>
          </a:p>
          <a:p>
            <a:r>
              <a:rPr lang="fi-FI" dirty="0"/>
              <a:t>kuulluksi tuleminen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8037688-BB52-600F-385F-67F7D9F20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62476" y="1694432"/>
            <a:ext cx="2887425" cy="4934968"/>
          </a:xfrm>
        </p:spPr>
        <p:txBody>
          <a:bodyPr>
            <a:normAutofit fontScale="70000" lnSpcReduction="20000"/>
          </a:bodyPr>
          <a:lstStyle/>
          <a:p>
            <a:r>
              <a:rPr lang="fi-FI" dirty="0"/>
              <a:t>tasapaino</a:t>
            </a:r>
          </a:p>
          <a:p>
            <a:r>
              <a:rPr lang="fi-FI" dirty="0"/>
              <a:t>yhteisöllisyys</a:t>
            </a:r>
          </a:p>
          <a:p>
            <a:r>
              <a:rPr lang="fi-FI" dirty="0"/>
              <a:t>lepo</a:t>
            </a:r>
          </a:p>
          <a:p>
            <a:r>
              <a:rPr lang="fi-FI" dirty="0"/>
              <a:t>liikkuminen</a:t>
            </a:r>
          </a:p>
          <a:p>
            <a:r>
              <a:rPr lang="fi-FI" dirty="0"/>
              <a:t>ravinto </a:t>
            </a:r>
          </a:p>
          <a:p>
            <a:r>
              <a:rPr lang="fi-FI" dirty="0"/>
              <a:t>rentoutuminen</a:t>
            </a:r>
          </a:p>
          <a:p>
            <a:r>
              <a:rPr lang="fi-FI" dirty="0"/>
              <a:t>uni</a:t>
            </a:r>
          </a:p>
          <a:p>
            <a:r>
              <a:rPr lang="fi-FI" dirty="0"/>
              <a:t>haastavuus</a:t>
            </a:r>
          </a:p>
          <a:p>
            <a:r>
              <a:rPr lang="fi-FI" dirty="0"/>
              <a:t>kiitollisuus</a:t>
            </a:r>
          </a:p>
          <a:p>
            <a:r>
              <a:rPr lang="fi-FI" dirty="0"/>
              <a:t>hengellisyys, </a:t>
            </a:r>
          </a:p>
          <a:p>
            <a:pPr marL="0" indent="0">
              <a:buNone/>
            </a:pPr>
            <a:r>
              <a:rPr lang="fi-FI" dirty="0"/>
              <a:t>henkisyys</a:t>
            </a:r>
          </a:p>
          <a:p>
            <a:r>
              <a:rPr lang="fi-FI" dirty="0"/>
              <a:t>innostus</a:t>
            </a:r>
          </a:p>
          <a:p>
            <a:r>
              <a:rPr lang="fi-FI" dirty="0"/>
              <a:t>itseilmaisu</a:t>
            </a:r>
          </a:p>
          <a:p>
            <a:r>
              <a:rPr lang="fi-FI" dirty="0"/>
              <a:t>oppiminen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56AE045-AED4-F6DC-DF68-864EA0A35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15</a:t>
            </a:fld>
            <a:endParaRPr lang="fi-FI" dirty="0"/>
          </a:p>
        </p:txBody>
      </p:sp>
      <p:sp>
        <p:nvSpPr>
          <p:cNvPr id="9" name="Sisällön paikkamerkki 3">
            <a:extLst>
              <a:ext uri="{FF2B5EF4-FFF2-40B4-BE49-F238E27FC236}">
                <a16:creationId xmlns:a16="http://schemas.microsoft.com/office/drawing/2014/main" id="{D228D401-03CD-F264-B4C7-10E3D8DE56B7}"/>
              </a:ext>
            </a:extLst>
          </p:cNvPr>
          <p:cNvSpPr txBox="1">
            <a:spLocks/>
          </p:cNvSpPr>
          <p:nvPr/>
        </p:nvSpPr>
        <p:spPr>
          <a:xfrm>
            <a:off x="3539864" y="1716201"/>
            <a:ext cx="3122612" cy="455022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4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0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1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1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nähdyksi tuleminen / ymmärretyksi tuleminen </a:t>
            </a:r>
          </a:p>
          <a:p>
            <a:r>
              <a:rPr lang="fi-FI" dirty="0"/>
              <a:t>tuki</a:t>
            </a:r>
          </a:p>
          <a:p>
            <a:r>
              <a:rPr lang="fi-FI" dirty="0"/>
              <a:t>vastavuoroisuus</a:t>
            </a:r>
          </a:p>
          <a:p>
            <a:r>
              <a:rPr lang="fi-FI" dirty="0"/>
              <a:t>yhteistyö</a:t>
            </a:r>
          </a:p>
          <a:p>
            <a:r>
              <a:rPr lang="fi-FI" dirty="0"/>
              <a:t>vapaus</a:t>
            </a:r>
          </a:p>
          <a:p>
            <a:r>
              <a:rPr lang="fi-FI" dirty="0"/>
              <a:t>vastuu</a:t>
            </a:r>
          </a:p>
          <a:p>
            <a:r>
              <a:rPr lang="fi-FI" dirty="0"/>
              <a:t>yksityisyys</a:t>
            </a:r>
          </a:p>
          <a:p>
            <a:r>
              <a:rPr lang="fi-FI" dirty="0"/>
              <a:t>ennakoitavuus</a:t>
            </a:r>
          </a:p>
          <a:p>
            <a:r>
              <a:rPr lang="fi-FI" dirty="0"/>
              <a:t>järjestys</a:t>
            </a:r>
          </a:p>
          <a:p>
            <a:r>
              <a:rPr lang="fi-FI" dirty="0"/>
              <a:t>kauneus</a:t>
            </a:r>
          </a:p>
          <a:p>
            <a:r>
              <a:rPr lang="fi-FI" dirty="0"/>
              <a:t>tasavertaisuus</a:t>
            </a:r>
          </a:p>
          <a:p>
            <a:r>
              <a:rPr lang="fi-FI" dirty="0"/>
              <a:t>reiluus </a:t>
            </a:r>
          </a:p>
        </p:txBody>
      </p:sp>
      <p:sp>
        <p:nvSpPr>
          <p:cNvPr id="10" name="Sisällön paikkamerkki 5">
            <a:extLst>
              <a:ext uri="{FF2B5EF4-FFF2-40B4-BE49-F238E27FC236}">
                <a16:creationId xmlns:a16="http://schemas.microsoft.com/office/drawing/2014/main" id="{ADDBD5F3-F756-FA96-6432-6675BE26494B}"/>
              </a:ext>
            </a:extLst>
          </p:cNvPr>
          <p:cNvSpPr txBox="1">
            <a:spLocks/>
          </p:cNvSpPr>
          <p:nvPr/>
        </p:nvSpPr>
        <p:spPr>
          <a:xfrm>
            <a:off x="9148580" y="1716201"/>
            <a:ext cx="2887425" cy="4456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4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20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1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A0C463"/>
              </a:buClr>
              <a:buFont typeface="Arial" panose="020B0604020202020204" pitchFamily="34" charset="0"/>
              <a:buChar char="•"/>
              <a:defRPr sz="1800" b="0" i="0" kern="1200" spc="0">
                <a:solidFill>
                  <a:schemeClr val="tx1">
                    <a:lumMod val="90000"/>
                    <a:lumOff val="10000"/>
                  </a:schemeClr>
                </a:solidFill>
                <a:latin typeface="Aptos Light" panose="020B00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luovuus</a:t>
            </a:r>
          </a:p>
          <a:p>
            <a:r>
              <a:rPr lang="fi-FI" dirty="0"/>
              <a:t>merkityksellisyys</a:t>
            </a:r>
          </a:p>
          <a:p>
            <a:r>
              <a:rPr lang="fi-FI" dirty="0"/>
              <a:t>osallisuus</a:t>
            </a:r>
          </a:p>
          <a:p>
            <a:r>
              <a:rPr lang="fi-FI" dirty="0"/>
              <a:t>pätevyys</a:t>
            </a:r>
          </a:p>
          <a:p>
            <a:r>
              <a:rPr lang="fi-FI" dirty="0"/>
              <a:t>sureminen</a:t>
            </a:r>
          </a:p>
          <a:p>
            <a:r>
              <a:rPr lang="fi-FI" dirty="0"/>
              <a:t>toisen hyvinvoinnin edistäminen</a:t>
            </a:r>
          </a:p>
          <a:p>
            <a:r>
              <a:rPr lang="fi-FI" dirty="0"/>
              <a:t>toivo</a:t>
            </a:r>
          </a:p>
          <a:p>
            <a:r>
              <a:rPr lang="fi-FI" dirty="0"/>
              <a:t>ymmärrys</a:t>
            </a:r>
          </a:p>
          <a:p>
            <a:r>
              <a:rPr lang="fi-FI" dirty="0"/>
              <a:t>ilo</a:t>
            </a:r>
          </a:p>
          <a:p>
            <a:r>
              <a:rPr lang="fi-FI" dirty="0"/>
              <a:t>huumori</a:t>
            </a:r>
          </a:p>
          <a:p>
            <a:r>
              <a:rPr lang="fi-FI" dirty="0"/>
              <a:t>läsnäolo</a:t>
            </a:r>
          </a:p>
          <a:p>
            <a:r>
              <a:rPr lang="fi-FI" dirty="0"/>
              <a:t>rehellisyys</a:t>
            </a:r>
          </a:p>
        </p:txBody>
      </p:sp>
    </p:spTree>
    <p:extLst>
      <p:ext uri="{BB962C8B-B14F-4D97-AF65-F5344CB8AC3E}">
        <p14:creationId xmlns:p14="http://schemas.microsoft.com/office/powerpoint/2010/main" val="13609453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3D6E1-C700-CFAF-6184-307039C16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B75AB3-271D-E04B-8D4C-B8AAD865C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05882"/>
            <a:ext cx="10515600" cy="2119800"/>
          </a:xfrm>
        </p:spPr>
        <p:txBody>
          <a:bodyPr>
            <a:normAutofit fontScale="90000"/>
          </a:bodyPr>
          <a:lstStyle/>
          <a:p>
            <a:r>
              <a:rPr lang="fi-FI" dirty="0"/>
              <a:t>Osa III:</a:t>
            </a:r>
            <a:br>
              <a:rPr lang="fi-FI" dirty="0"/>
            </a:br>
            <a:r>
              <a:rPr lang="fi-FI" dirty="0"/>
              <a:t>Omien ja muiden tarpeiden huomioonottaminen</a:t>
            </a:r>
            <a:br>
              <a:rPr lang="fi-FI" dirty="0"/>
            </a:br>
            <a:br>
              <a:rPr lang="fi-FI" dirty="0"/>
            </a:br>
            <a:endParaRPr lang="fi-FI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4091E1F1-2EF9-16D4-B31D-EE0517E38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9537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31E3D-7E28-9D7F-8FB8-2B6410237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8BD5EE-9CCB-2322-7D77-3CB7B9C47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547687"/>
            <a:ext cx="10515600" cy="1325563"/>
          </a:xfrm>
        </p:spPr>
        <p:txBody>
          <a:bodyPr/>
          <a:lstStyle/>
          <a:p>
            <a:pPr fontAlgn="base"/>
            <a:r>
              <a:rPr lang="fi-FI" dirty="0"/>
              <a:t>Vaihe A. Rakentavammat toimintatavat</a:t>
            </a:r>
            <a:endParaRPr lang="fi-FI" b="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DE3107-887F-B000-EAA7-C266D3372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1873250"/>
            <a:ext cx="11158728" cy="4135664"/>
          </a:xfrm>
        </p:spPr>
        <p:txBody>
          <a:bodyPr>
            <a:normAutofit/>
          </a:bodyPr>
          <a:lstStyle/>
          <a:p>
            <a:pPr fontAlgn="base"/>
            <a:r>
              <a:rPr lang="fi-FI" dirty="0"/>
              <a:t>Toimintatavat voivat olla jotain, mitä vain yksi henkilö tekee tilanteessa eri tavalla. Ne voivat myös olla jotain, mitä osapuolet tekevät yhteisesti.</a:t>
            </a:r>
          </a:p>
          <a:p>
            <a:pPr fontAlgn="base"/>
            <a:r>
              <a:rPr lang="fi-FI" dirty="0"/>
              <a:t>Niillä halutaan edistää sitä, että jokaisen osapuolen tarpeet voisivat täyttyä.</a:t>
            </a:r>
          </a:p>
          <a:p>
            <a:pPr fontAlgn="base"/>
            <a:r>
              <a:rPr lang="fi-FI" dirty="0"/>
              <a:t>Toimintatapoja voidaan ilmaista muille pyyntöjen avulla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13EB0B6-B4D6-2C80-96A1-8DC046B63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06126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B0F84-0F84-7A89-1DE6-7F5746920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EB2166-D761-974A-B455-0F4030902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547687"/>
            <a:ext cx="10515600" cy="1325563"/>
          </a:xfrm>
        </p:spPr>
        <p:txBody>
          <a:bodyPr/>
          <a:lstStyle/>
          <a:p>
            <a:pPr fontAlgn="base"/>
            <a:r>
              <a:rPr lang="fi-FI" dirty="0"/>
              <a:t>Vaihe B. Rakentavien pyyntöjen esittäminen</a:t>
            </a:r>
            <a:endParaRPr lang="fi-FI" b="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C808A9-EAB1-D727-BD8D-22799B731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2045833"/>
            <a:ext cx="11158728" cy="4135664"/>
          </a:xfrm>
        </p:spPr>
        <p:txBody>
          <a:bodyPr>
            <a:normAutofit/>
          </a:bodyPr>
          <a:lstStyle/>
          <a:p>
            <a:pPr fontAlgn="base"/>
            <a:r>
              <a:rPr lang="fi-FI" dirty="0"/>
              <a:t>Lukekaa pareittain läpi aiemmat pohdintanne roolihenkilöiden tarpeista. </a:t>
            </a:r>
          </a:p>
          <a:p>
            <a:r>
              <a:rPr lang="fi-FI" dirty="0"/>
              <a:t>Pohtikaa, millä tavoin joku roolihenkilönne voisi kommunikoida tarpeistaan muille ja esittää pyynnön siitä, miten draaman muut osapuolet voisivat ottaa huomioon hänen tarpeensa tilanteessa. </a:t>
            </a:r>
          </a:p>
          <a:p>
            <a:r>
              <a:rPr lang="fi-FI" dirty="0"/>
              <a:t>Aikaa tähän on n. 10 min.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675CB87-0E89-B344-2E36-B3D8CC673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02449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FE6AA-6E7F-EBE3-0DF3-AFEE8A5F6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3D0B2A-647D-9F76-4BDC-DCFDB3732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547687"/>
            <a:ext cx="10515600" cy="1325563"/>
          </a:xfrm>
        </p:spPr>
        <p:txBody>
          <a:bodyPr/>
          <a:lstStyle/>
          <a:p>
            <a:pPr fontAlgn="base"/>
            <a:r>
              <a:rPr lang="fi-FI" dirty="0"/>
              <a:t>Vaihe C. Tuunattu draama</a:t>
            </a:r>
            <a:endParaRPr lang="fi-FI" b="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D42741-701C-ECFD-1A6F-0A7B72B5E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1873250"/>
            <a:ext cx="11158728" cy="4135664"/>
          </a:xfrm>
        </p:spPr>
        <p:txBody>
          <a:bodyPr>
            <a:normAutofit/>
          </a:bodyPr>
          <a:lstStyle/>
          <a:p>
            <a:pPr fontAlgn="base"/>
            <a:r>
              <a:rPr lang="fi-FI" dirty="0"/>
              <a:t>Suunnitelkaa ja näytelkää draamoille uusi päätösosa, jossa pyritte ratkomaan konfliktitilanteen valitsemanne toimintatavan avulla eli eri osapuolten tarpeet huomioiden. Käyttäkää apuna äsken tuottamianne pyyntöjä.</a:t>
            </a:r>
          </a:p>
          <a:p>
            <a:pPr fontAlgn="base"/>
            <a:r>
              <a:rPr lang="fi-FI" dirty="0"/>
              <a:t>Nyt saatte käyttää halutessanne myös ääntä.</a:t>
            </a:r>
          </a:p>
          <a:p>
            <a:pPr fontAlgn="base"/>
            <a:r>
              <a:rPr lang="fi-FI" dirty="0"/>
              <a:t>Roolitukset on hyvä pitää samoina kuin alussa, mutta tarkkailijat voivat osallistua mukaan draamaan “sivullisina” henkilöinä.</a:t>
            </a:r>
          </a:p>
          <a:p>
            <a:pPr fontAlgn="base"/>
            <a:r>
              <a:rPr lang="fi-FI" dirty="0"/>
              <a:t>Aikaa on n. 15 min.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12760C0-453D-67CD-917A-28FC48BE3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6250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E86485-B3D7-655D-A125-9676E02F8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Harjoituksen kulku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17C5D0-FD31-DE12-8B5E-B359388CE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fi-FI" dirty="0"/>
              <a:t>Osat I: Draamaa!</a:t>
            </a:r>
          </a:p>
          <a:p>
            <a:pPr fontAlgn="base"/>
            <a:r>
              <a:rPr lang="fi-FI" dirty="0"/>
              <a:t>Osa II: Tunteet ja tarpeet </a:t>
            </a:r>
          </a:p>
          <a:p>
            <a:pPr fontAlgn="base"/>
            <a:r>
              <a:rPr lang="fi-FI" dirty="0"/>
              <a:t>Osa III: Omien ja muiden tarpeiden huomioonottaminen</a:t>
            </a:r>
          </a:p>
          <a:p>
            <a:pPr fontAlgn="base"/>
            <a:r>
              <a:rPr lang="fi-FI" dirty="0"/>
              <a:t>Osa IV: Harjoituksen purku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4232C90-F9BB-2B22-6AB1-87EA580D6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004A12B-4388-A516-6518-10E92DF8C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i-FI" dirty="0"/>
              <a:t>Nostopaikka tässä ja alla kuvituskuvalle paikka.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sit.</a:t>
            </a:r>
          </a:p>
        </p:txBody>
      </p:sp>
      <p:pic>
        <p:nvPicPr>
          <p:cNvPr id="7" name="Kuva 6" descr="Kuva, joka sisältää kohteen sydän, luovuus&#10;&#10;Tekoälyllä luotu sisältö voi olla virheellistä.">
            <a:extLst>
              <a:ext uri="{FF2B5EF4-FFF2-40B4-BE49-F238E27FC236}">
                <a16:creationId xmlns:a16="http://schemas.microsoft.com/office/drawing/2014/main" id="{7934696D-2500-625D-1D1B-D46974DF54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5961" y="3809162"/>
            <a:ext cx="1469371" cy="1064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7734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E3078-7B28-923E-5AA8-D3863098D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E64BB5-CBD1-2DFC-9E60-33243FF6D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3288168"/>
            <a:ext cx="10515600" cy="2119800"/>
          </a:xfrm>
        </p:spPr>
        <p:txBody>
          <a:bodyPr>
            <a:normAutofit fontScale="90000"/>
          </a:bodyPr>
          <a:lstStyle/>
          <a:p>
            <a:r>
              <a:rPr lang="fi-FI" dirty="0"/>
              <a:t>Osa IV:</a:t>
            </a:r>
            <a:br>
              <a:rPr lang="fi-FI" dirty="0"/>
            </a:br>
            <a:r>
              <a:rPr lang="fi-FI" dirty="0"/>
              <a:t>Harjoituksen purku</a:t>
            </a:r>
            <a:br>
              <a:rPr lang="fi-FI" dirty="0"/>
            </a:br>
            <a:br>
              <a:rPr lang="fi-FI" dirty="0"/>
            </a:br>
            <a:endParaRPr lang="fi-FI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9FEDFFC2-FAA0-A805-E9C9-4E7DE5E88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89081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923FE-2A2E-51B1-550B-44E9F723F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4C77B8-9A3C-FEE9-9EFA-BBF0004A7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547687"/>
            <a:ext cx="10515600" cy="1325563"/>
          </a:xfrm>
        </p:spPr>
        <p:txBody>
          <a:bodyPr/>
          <a:lstStyle/>
          <a:p>
            <a:pPr fontAlgn="base"/>
            <a:r>
              <a:rPr lang="fi-FI" dirty="0"/>
              <a:t>Yhteisiä purkukysymyksiä</a:t>
            </a:r>
            <a:endParaRPr lang="fi-FI" b="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2CC488-8A9E-6E99-4A7F-BC43D7788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1873250"/>
            <a:ext cx="11158728" cy="4135664"/>
          </a:xfrm>
        </p:spPr>
        <p:txBody>
          <a:bodyPr>
            <a:normAutofit/>
          </a:bodyPr>
          <a:lstStyle/>
          <a:p>
            <a:r>
              <a:rPr lang="fi-FI" dirty="0"/>
              <a:t>Oliko kaikkien tarpeet täyttävien toimintatapojen löytäminen helppoa?</a:t>
            </a:r>
          </a:p>
          <a:p>
            <a:r>
              <a:rPr lang="fi-FI" dirty="0"/>
              <a:t>Miksi vuorovaikutustilanteet päättyvät joskus niin, että joku tilanteessa olevista tuntee tarpeidensa tulleen ohitetuksi? </a:t>
            </a:r>
          </a:p>
          <a:p>
            <a:r>
              <a:rPr lang="fi-FI" dirty="0"/>
              <a:t>Minkälaisissa tilanteissa Rakentavan vuorovaikutuksen periaatteista ja taidoista voisi olla hyötyä arkielämässä? Entä ryhmänohjaajana tai isosena?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5EBBA89-C9E1-6560-D935-8DFCD063A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60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215832-54FD-FEF7-495F-9F2774F37A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CFD9DE-315F-C656-CA04-2CDB84D0D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547687"/>
            <a:ext cx="10515600" cy="1325563"/>
          </a:xfrm>
        </p:spPr>
        <p:txBody>
          <a:bodyPr/>
          <a:lstStyle/>
          <a:p>
            <a:pPr fontAlgn="base"/>
            <a:r>
              <a:rPr lang="fi-FI" dirty="0"/>
              <a:t>Vaihe C. Tuunattu draama</a:t>
            </a:r>
            <a:endParaRPr lang="fi-FI" b="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5B99B6-E24B-F711-025D-5AAF42136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1873250"/>
            <a:ext cx="11158728" cy="4135664"/>
          </a:xfrm>
        </p:spPr>
        <p:txBody>
          <a:bodyPr>
            <a:normAutofit/>
          </a:bodyPr>
          <a:lstStyle/>
          <a:p>
            <a:pPr fontAlgn="base"/>
            <a:r>
              <a:rPr lang="fi-FI" dirty="0"/>
              <a:t>Suunnitelkaa ja näytelkää draamoille uusi päätösosa, jossa pyritte ratkomaan konfliktitilanteen valitsemanne toimintatavan avulla eli eri osapuolten tarpeet huomioiden. </a:t>
            </a:r>
          </a:p>
          <a:p>
            <a:pPr fontAlgn="base"/>
            <a:r>
              <a:rPr lang="fi-FI" dirty="0"/>
              <a:t>Nyt saatte käyttää halutessanne myös ääntä.</a:t>
            </a:r>
          </a:p>
          <a:p>
            <a:pPr fontAlgn="base"/>
            <a:r>
              <a:rPr lang="fi-FI" dirty="0"/>
              <a:t>Roolitukset on hyvä pitää samoina kuin alussa, mutta tarkkailijat voivat osallistua mukaan draamaan “sivullisina” henkilöinä.</a:t>
            </a:r>
          </a:p>
          <a:p>
            <a:pPr fontAlgn="base"/>
            <a:r>
              <a:rPr lang="fi-FI" dirty="0"/>
              <a:t>Aikaa on n. 15 min.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7B5841C-444F-64B0-A956-564BA6DDB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22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6590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0C407448-A86B-96BB-F99F-C8B599190CC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871200" y="365125"/>
            <a:ext cx="939800" cy="365125"/>
          </a:xfrm>
        </p:spPr>
        <p:txBody>
          <a:bodyPr/>
          <a:lstStyle/>
          <a:p>
            <a:fld id="{B05B39EE-992B-1B42-906E-CF1BC3B356A5}" type="slidenum">
              <a:rPr lang="fi-FI" smtClean="0"/>
              <a:pPr/>
              <a:t>23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5783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F2F97D-6361-5D12-D1F2-DEBEBFF57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AFA79B-0491-7974-EC24-A32300A4D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9892"/>
            <a:ext cx="10515600" cy="1325563"/>
          </a:xfrm>
        </p:spPr>
        <p:txBody>
          <a:bodyPr/>
          <a:lstStyle/>
          <a:p>
            <a:r>
              <a:rPr lang="fi-FI" dirty="0"/>
              <a:t>Tavoitteet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506082-53FA-88E7-F528-7E7A3BEA4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5455"/>
            <a:ext cx="7994904" cy="3379421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Ymmärtää ero tulkinnan ja havainnon tekemisen välillä, sekä miksi erolla on merkitystä.</a:t>
            </a:r>
          </a:p>
          <a:p>
            <a:r>
              <a:rPr lang="fi-FI" dirty="0"/>
              <a:t>Ymmärtää erilaisten tunteiden ja inhimillisten tarpeiden välinen yhteys.</a:t>
            </a:r>
          </a:p>
          <a:p>
            <a:r>
              <a:rPr lang="fi-FI" dirty="0"/>
              <a:t>Luoda yhteistä ymmärrystä siitä, miten erilaiset tunteet ja tarpeet vaikuttavat ihmisten toiminnan taustalla.</a:t>
            </a:r>
          </a:p>
          <a:p>
            <a:r>
              <a:rPr lang="fi-FI" dirty="0"/>
              <a:t>Oppia draaman avulla eläytymään erilaisista lähtökohdista tulevien ihmisten näkemyksiin.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195D02A-8A3F-E2CC-B7B9-178E9459D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3</a:t>
            </a:fld>
            <a:endParaRPr lang="fi-FI" dirty="0"/>
          </a:p>
        </p:txBody>
      </p:sp>
      <p:pic>
        <p:nvPicPr>
          <p:cNvPr id="7" name="Kuva 6" descr="Kuva, joka sisältää kohteen sydän, luovuus&#10;&#10;Tekoälyllä luotu sisältö voi olla virheellistä.">
            <a:extLst>
              <a:ext uri="{FF2B5EF4-FFF2-40B4-BE49-F238E27FC236}">
                <a16:creationId xmlns:a16="http://schemas.microsoft.com/office/drawing/2014/main" id="{6D8B6EA1-053A-B26E-1D56-A7CAAAB1C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6897" y="2896986"/>
            <a:ext cx="1469371" cy="1064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437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988DDF-2D03-9103-5BC8-EF558C273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2852739"/>
            <a:ext cx="10515600" cy="2119800"/>
          </a:xfrm>
        </p:spPr>
        <p:txBody>
          <a:bodyPr>
            <a:normAutofit fontScale="90000"/>
          </a:bodyPr>
          <a:lstStyle/>
          <a:p>
            <a:r>
              <a:rPr lang="fi-FI" dirty="0"/>
              <a:t>Osa I: </a:t>
            </a:r>
            <a:br>
              <a:rPr lang="fi-FI" dirty="0"/>
            </a:br>
            <a:r>
              <a:rPr lang="fi-FI" dirty="0"/>
              <a:t>Draamaa!</a:t>
            </a:r>
            <a:br>
              <a:rPr lang="fi-FI" dirty="0"/>
            </a:br>
            <a:br>
              <a:rPr lang="fi-FI" dirty="0"/>
            </a:br>
            <a:endParaRPr lang="fi-FI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B9BACF0D-9CDF-F8D3-2831-8357D87B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5820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E8B17-60CA-A870-4DB5-96F4F3CF0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1D3DFE-1B26-F436-C728-F593CC673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9892"/>
            <a:ext cx="10515600" cy="1325563"/>
          </a:xfrm>
        </p:spPr>
        <p:txBody>
          <a:bodyPr/>
          <a:lstStyle/>
          <a:p>
            <a:r>
              <a:rPr lang="fi-FI" dirty="0"/>
              <a:t>Vaihe A. Lämmittely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F7FE4F-FDE6-7A8D-FEA6-DF806C083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5455"/>
            <a:ext cx="11158728" cy="3379421"/>
          </a:xfrm>
        </p:spPr>
        <p:txBody>
          <a:bodyPr>
            <a:normAutofit/>
          </a:bodyPr>
          <a:lstStyle/>
          <a:p>
            <a:pPr fontAlgn="base"/>
            <a:r>
              <a:rPr lang="fi-FI" dirty="0"/>
              <a:t>Lämmitellään hieman ennen draaman harjoittelemiseen sukeltamista!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8E231FF-2A65-3106-3CD4-5C755DBE2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9937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56DA3-61AD-E14B-862E-CD7C3DC79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5D7910-CC0E-DB7A-2C39-0B13906E4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547687"/>
            <a:ext cx="10515600" cy="1325563"/>
          </a:xfrm>
        </p:spPr>
        <p:txBody>
          <a:bodyPr/>
          <a:lstStyle/>
          <a:p>
            <a:r>
              <a:rPr lang="fi-FI" dirty="0"/>
              <a:t>Energiapallo (lämmittely)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D8D962-769E-0474-DE78-6F022B99D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5257"/>
            <a:ext cx="11158728" cy="4182851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Improvisoijat asettuvat rinkiin</a:t>
            </a:r>
          </a:p>
          <a:p>
            <a:r>
              <a:rPr lang="fi-FI" dirty="0"/>
              <a:t>Yksi pelaajista aloittaa harjoitteen muovaamalla käsiinsä energiapallon ja lähettämällä sen ringin yli jollekin toiselle pelaajalle äänellä ja liikkeellä höystettynä</a:t>
            </a:r>
          </a:p>
          <a:p>
            <a:r>
              <a:rPr lang="fi-FI" dirty="0"/>
              <a:t>Vastaanottaja ottaa energiapallon kiinni samankaltaisella liikkeellä ja äänellä, kuin se on heitetty</a:t>
            </a:r>
          </a:p>
          <a:p>
            <a:r>
              <a:rPr lang="fi-FI" dirty="0"/>
              <a:t>Tämän jälkeen pallo saattaa muovautua ja muuntautua vastaanottajan käsissä ja se heitetään eteenpäin uudella äänellä ja liikkeellä</a:t>
            </a:r>
          </a:p>
          <a:p>
            <a:r>
              <a:rPr lang="fi-FI" dirty="0"/>
              <a:t>Rytmi tulee kuitenkin pitää nopeatempoisena, vaikka pallo muuntautuisi matkan varrella</a:t>
            </a:r>
          </a:p>
          <a:p>
            <a:r>
              <a:rPr lang="fi-FI" dirty="0"/>
              <a:t>Harjoituksen edetessä energiapallo saattaa muuntautua eläimeksi, höyheneksi, keilapalloksi, limaksi tai miksi tahansa asiaksi tai esineeksi</a:t>
            </a:r>
          </a:p>
          <a:p>
            <a:r>
              <a:rPr lang="fi-FI" dirty="0"/>
              <a:t>Lähde: </a:t>
            </a:r>
            <a:r>
              <a:rPr lang="fi-FI" dirty="0" err="1"/>
              <a:t>ImproAapinen</a:t>
            </a:r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8545A3E-D4AC-7F27-8DBA-644340304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0355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2DA2D-180C-4873-F8B6-4D6AB143C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81BCA1-0DE6-24A0-E6D4-64D4C481D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547687"/>
            <a:ext cx="10515600" cy="1325563"/>
          </a:xfrm>
        </p:spPr>
        <p:txBody>
          <a:bodyPr/>
          <a:lstStyle/>
          <a:p>
            <a:r>
              <a:rPr lang="fi-FI" dirty="0"/>
              <a:t>Olen puu –</a:t>
            </a:r>
            <a:r>
              <a:rPr lang="fi-FI" dirty="0" err="1"/>
              <a:t>ryhmäimpro</a:t>
            </a:r>
            <a:r>
              <a:rPr lang="fi-FI" dirty="0"/>
              <a:t> (lämmittely)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14959B-E6DD-7BA0-1E6E-C94F74DF6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5257"/>
            <a:ext cx="11158728" cy="4288972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Ideana on tuoda kuvaan/kaavaan sellaisia asioita ja objekteja, jotka noudattavat syntynyttä kaavaa tai sisältyvät samaan kategoriaan, kuin edelliset objektit.</a:t>
            </a:r>
          </a:p>
          <a:p>
            <a:r>
              <a:rPr lang="fi-FI" dirty="0"/>
              <a:t>Ensimmäinen improvisoija menee esittämään maitotölkkiä: ”Olen maitotölkki”</a:t>
            </a:r>
          </a:p>
          <a:p>
            <a:r>
              <a:rPr lang="fi-FI" dirty="0"/>
              <a:t>Toinen improvisoija tukee aloitusta ja jatkaa kaavaa olemalla mehutölkki: ”Olen mehutölkki”</a:t>
            </a:r>
          </a:p>
          <a:p>
            <a:r>
              <a:rPr lang="fi-FI" dirty="0"/>
              <a:t>Kolmas improvisoija: ”Olen pulla”</a:t>
            </a:r>
          </a:p>
          <a:p>
            <a:r>
              <a:rPr lang="fi-FI" dirty="0"/>
              <a:t>Neljäs: ”Olen mehulasi”</a:t>
            </a:r>
          </a:p>
          <a:p>
            <a:r>
              <a:rPr lang="fi-FI" dirty="0"/>
              <a:t>Näin voidaan jatkaa, kunnes kaikki improvisoijat ovat mukana lavalla. Tässä vaiheessa voidaan aloittaa uusi kuva/kaava alusta.</a:t>
            </a:r>
          </a:p>
          <a:p>
            <a:r>
              <a:rPr lang="fi-FI" dirty="0"/>
              <a:t>Lähde: </a:t>
            </a:r>
            <a:r>
              <a:rPr lang="fi-FI" dirty="0" err="1"/>
              <a:t>ImproAapinen</a:t>
            </a:r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90B0CD6-E093-7F5D-779E-9D4C2772E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8566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42D110-5138-DE94-BAF5-A0137A358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70626D-DF98-3D73-2FDA-C842E8D7D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547687"/>
            <a:ext cx="10515600" cy="1325563"/>
          </a:xfrm>
        </p:spPr>
        <p:txBody>
          <a:bodyPr/>
          <a:lstStyle/>
          <a:p>
            <a:r>
              <a:rPr lang="fi-FI" dirty="0"/>
              <a:t>Kolme asiaa (lämmittely)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02AA53-A0DE-2D92-7579-D440E4980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5257"/>
            <a:ext cx="11158728" cy="4288972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Pelaajat asettuvat rinkiin ja aloittavat sanomalla yhteen ääneen ringin keskelle käsiliikkeeseen yhdistettynä ”Kolme asiaa!”.</a:t>
            </a:r>
          </a:p>
          <a:p>
            <a:r>
              <a:rPr lang="fi-FI" dirty="0"/>
              <a:t>Yksi pelaajista pyytää ringissä seuraavana olevaa kertomaan kolme mieleen tulevaa asiaa jostakin aiheesta. Esimerkiksi ”Kolme asiaa kesästä”.</a:t>
            </a:r>
          </a:p>
          <a:p>
            <a:r>
              <a:rPr lang="fi-FI" dirty="0"/>
              <a:t>Haasteen vastaanottaja luettelee kolme asiaa, mitä hänelle ensimmäisenä tulee mieleen kesästä. Joko yksittäisinä sanoina tai lyhyinä virkkeinä.</a:t>
            </a:r>
          </a:p>
          <a:p>
            <a:r>
              <a:rPr lang="fi-FI" dirty="0"/>
              <a:t>Tämän jälkeen kaikki ringin jäsenet sanovat taas yhteen ääneen ringin keskelle ”Kolme asiaa!”.</a:t>
            </a:r>
          </a:p>
          <a:p>
            <a:r>
              <a:rPr lang="fi-FI" dirty="0"/>
              <a:t>Edelliset kolme asiaa sanonut henkilö pyytää ringissä seuraavaa kertomaan kolme asiaa jostakin toisesta asiasta jne.</a:t>
            </a:r>
          </a:p>
          <a:p>
            <a:r>
              <a:rPr lang="fi-FI" dirty="0"/>
              <a:t>Lähde: </a:t>
            </a:r>
            <a:r>
              <a:rPr lang="fi-FI" dirty="0" err="1"/>
              <a:t>ImproAapinen</a:t>
            </a:r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31A20BC-97D9-FEB6-B038-A9811BD24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9182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D18AA-344D-E61C-5C24-5FDDA1134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14BC73-08B1-4A9B-8B88-A8ED93187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0342"/>
            <a:ext cx="10515600" cy="1325563"/>
          </a:xfrm>
        </p:spPr>
        <p:txBody>
          <a:bodyPr/>
          <a:lstStyle/>
          <a:p>
            <a:r>
              <a:rPr lang="fi-FI" dirty="0"/>
              <a:t>Vaihe B. Draama ilman ääntä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1B11F5-B52E-8F26-33A1-38717B37B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5905"/>
            <a:ext cx="11158728" cy="4017695"/>
          </a:xfrm>
        </p:spPr>
        <p:txBody>
          <a:bodyPr>
            <a:normAutofit fontScale="92500"/>
          </a:bodyPr>
          <a:lstStyle/>
          <a:p>
            <a:r>
              <a:rPr lang="fi-FI" dirty="0"/>
              <a:t>Jakaudumme n. 6 hengen ryhmiin. </a:t>
            </a:r>
          </a:p>
          <a:p>
            <a:r>
              <a:rPr lang="fi-FI" dirty="0"/>
              <a:t>Ryhmänne saa kohta oman draamakortin, jonka pohjalta pääsette pohtimaan, miten lähtisitte ratkaisemaan tietynlaista konfliktitilannetta välttäen tulkintoja ja ottaen huomioon eri osapuolien tunteet ja tarpeet.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Valitkaa ensimmäisenä ryhmästänne kaksi henkilöä, joille ei jaeta roolia. Nämä henkilöt siirtyvät nyt eri tilaan lukemaan läpi tarkkailijan ohjeita.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Muu ryhmä lukee draaman läpi, jakaa siinä olevat roolit ja harjoittelee näytelmän </a:t>
            </a:r>
            <a:r>
              <a:rPr lang="fi-FI" b="1" dirty="0"/>
              <a:t>ilman ääntä</a:t>
            </a:r>
            <a:r>
              <a:rPr lang="fi-FI" dirty="0"/>
              <a:t>. </a:t>
            </a:r>
          </a:p>
          <a:p>
            <a:r>
              <a:rPr lang="fi-FI" dirty="0"/>
              <a:t>Ryhmät palaavat yhteen n. 15 min. kuluttua.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1DD1279-0A96-C23D-C5CB-A33026FC7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5032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Mukautetut 1">
      <a:dk1>
        <a:srgbClr val="0A0A0A"/>
      </a:dk1>
      <a:lt1>
        <a:srgbClr val="FFFFFF"/>
      </a:lt1>
      <a:dk2>
        <a:srgbClr val="0E2841"/>
      </a:dk2>
      <a:lt2>
        <a:srgbClr val="E8E8E8"/>
      </a:lt2>
      <a:accent1>
        <a:srgbClr val="009874"/>
      </a:accent1>
      <a:accent2>
        <a:srgbClr val="A0C363"/>
      </a:accent2>
      <a:accent3>
        <a:srgbClr val="F297A2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1203</Words>
  <Application>Microsoft Office PowerPoint</Application>
  <PresentationFormat>Laajakuva</PresentationFormat>
  <Paragraphs>225</Paragraphs>
  <Slides>23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27" baseType="lpstr">
      <vt:lpstr>Aptos</vt:lpstr>
      <vt:lpstr>Aptos Light</vt:lpstr>
      <vt:lpstr>Arial</vt:lpstr>
      <vt:lpstr>Office-teema</vt:lpstr>
      <vt:lpstr>Konfliktit arjen tilanteissa: draamaharjoitus</vt:lpstr>
      <vt:lpstr>Harjoituksen kulku</vt:lpstr>
      <vt:lpstr>Tavoitteet</vt:lpstr>
      <vt:lpstr>Osa I:  Draamaa!  </vt:lpstr>
      <vt:lpstr>Vaihe A. Lämmittely</vt:lpstr>
      <vt:lpstr>Energiapallo (lämmittely)</vt:lpstr>
      <vt:lpstr>Olen puu –ryhmäimpro (lämmittely)</vt:lpstr>
      <vt:lpstr>Kolme asiaa (lämmittely)</vt:lpstr>
      <vt:lpstr>Vaihe B. Draama ilman ääntä</vt:lpstr>
      <vt:lpstr>Draama ilman ääntä</vt:lpstr>
      <vt:lpstr>Osa II:  Tunteet ja tarpeet peliin  </vt:lpstr>
      <vt:lpstr>Vaihe A. Ennen parikeskusteluja</vt:lpstr>
      <vt:lpstr>Vaihe B. Roolihahmon tunteet ja tarpeet</vt:lpstr>
      <vt:lpstr>Tunnesanalista</vt:lpstr>
      <vt:lpstr>Erilaisia perustarpeita</vt:lpstr>
      <vt:lpstr>Osa III: Omien ja muiden tarpeiden huomioonottaminen  </vt:lpstr>
      <vt:lpstr>Vaihe A. Rakentavammat toimintatavat</vt:lpstr>
      <vt:lpstr>Vaihe B. Rakentavien pyyntöjen esittäminen</vt:lpstr>
      <vt:lpstr>Vaihe C. Tuunattu draama</vt:lpstr>
      <vt:lpstr>Osa IV: Harjoituksen purku  </vt:lpstr>
      <vt:lpstr>Yhteisiä purkukysymyksiä</vt:lpstr>
      <vt:lpstr>Vaihe C. Tuunattu draama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Johanna Hörkkö</dc:creator>
  <cp:lastModifiedBy>Harkko Reetta</cp:lastModifiedBy>
  <cp:revision>25</cp:revision>
  <dcterms:created xsi:type="dcterms:W3CDTF">2026-01-23T12:10:08Z</dcterms:created>
  <dcterms:modified xsi:type="dcterms:W3CDTF">2026-02-23T10:40:51Z</dcterms:modified>
</cp:coreProperties>
</file>