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8"/>
  </p:notesMasterIdLst>
  <p:sldIdLst>
    <p:sldId id="262" r:id="rId2"/>
    <p:sldId id="257" r:id="rId3"/>
    <p:sldId id="286" r:id="rId4"/>
    <p:sldId id="258" r:id="rId5"/>
    <p:sldId id="260" r:id="rId6"/>
    <p:sldId id="284" r:id="rId7"/>
    <p:sldId id="265" r:id="rId8"/>
    <p:sldId id="266" r:id="rId9"/>
    <p:sldId id="283" r:id="rId10"/>
    <p:sldId id="267" r:id="rId11"/>
    <p:sldId id="268" r:id="rId12"/>
    <p:sldId id="269" r:id="rId13"/>
    <p:sldId id="264" r:id="rId14"/>
    <p:sldId id="270" r:id="rId15"/>
    <p:sldId id="272" r:id="rId16"/>
    <p:sldId id="275" r:id="rId17"/>
    <p:sldId id="261" r:id="rId18"/>
    <p:sldId id="285" r:id="rId19"/>
    <p:sldId id="276" r:id="rId20"/>
    <p:sldId id="277" r:id="rId21"/>
    <p:sldId id="278" r:id="rId22"/>
    <p:sldId id="279" r:id="rId23"/>
    <p:sldId id="280" r:id="rId24"/>
    <p:sldId id="281" r:id="rId25"/>
    <p:sldId id="282" r:id="rId26"/>
    <p:sldId id="263" r:id="rId2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633"/>
  </p:normalViewPr>
  <p:slideViewPr>
    <p:cSldViewPr snapToGrid="0">
      <p:cViewPr varScale="1">
        <p:scale>
          <a:sx n="59" d="100"/>
          <a:sy n="59" d="100"/>
        </p:scale>
        <p:origin x="126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7267B4-9ADB-B94F-8DDD-66899AAEEBB3}" type="datetimeFigureOut">
              <a:rPr lang="fi-FI" smtClean="0"/>
              <a:t>23.2.2026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EEEF10-ADEB-2D4D-ABE0-54582FE9582E}" type="slidenum">
              <a:rPr lang="fi-FI" smtClean="0"/>
              <a:t>‹#›</a:t>
            </a:fld>
            <a:endParaRPr lang="fi-FI"/>
          </a:p>
        </p:txBody>
      </p:sp>
    </p:spTree>
    <p:extLst>
      <p:ext uri="{BB962C8B-B14F-4D97-AF65-F5344CB8AC3E}">
        <p14:creationId xmlns:p14="http://schemas.microsoft.com/office/powerpoint/2010/main" val="4201114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spTree>
      <p:nvGrpSpPr>
        <p:cNvPr id="1" name=""/>
        <p:cNvGrpSpPr/>
        <p:nvPr/>
      </p:nvGrpSpPr>
      <p:grpSpPr>
        <a:xfrm>
          <a:off x="0" y="0"/>
          <a:ext cx="0" cy="0"/>
          <a:chOff x="0" y="0"/>
          <a:chExt cx="0" cy="0"/>
        </a:xfrm>
      </p:grpSpPr>
      <p:pic>
        <p:nvPicPr>
          <p:cNvPr id="11" name="Kuva 10" descr="Kuva, joka sisältää kohteen vaate, Ihmisen kasvot, henkilö&#10;&#10;Tekoälyllä luotu sisältö voi olla virheellistä.">
            <a:extLst>
              <a:ext uri="{FF2B5EF4-FFF2-40B4-BE49-F238E27FC236}">
                <a16:creationId xmlns:a16="http://schemas.microsoft.com/office/drawing/2014/main" id="{0297C116-BB2D-872E-33C1-2C9CDAFB357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B20A04E2-C7F0-5790-25DF-09915F666D22}"/>
              </a:ext>
            </a:extLst>
          </p:cNvPr>
          <p:cNvSpPr>
            <a:spLocks noGrp="1"/>
          </p:cNvSpPr>
          <p:nvPr>
            <p:ph type="ctrTitle"/>
          </p:nvPr>
        </p:nvSpPr>
        <p:spPr>
          <a:xfrm>
            <a:off x="3422373" y="2079834"/>
            <a:ext cx="5970105" cy="2052776"/>
          </a:xfrm>
        </p:spPr>
        <p:txBody>
          <a:bodyPr anchor="b"/>
          <a:lstStyle>
            <a:lvl1pPr algn="l">
              <a:defRPr sz="4000">
                <a:solidFill>
                  <a:schemeClr val="tx1">
                    <a:lumMod val="90000"/>
                    <a:lumOff val="10000"/>
                  </a:schemeClr>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pic>
        <p:nvPicPr>
          <p:cNvPr id="3" name="Kuva 2" descr="Kuva, joka sisältää kohteen Fontti, teksti, Grafiikka, kuvakaappaus&#10;&#10;Tekoälyllä luotu sisältö voi olla virheellistä.">
            <a:extLst>
              <a:ext uri="{FF2B5EF4-FFF2-40B4-BE49-F238E27FC236}">
                <a16:creationId xmlns:a16="http://schemas.microsoft.com/office/drawing/2014/main" id="{F7ADBB13-2865-D43B-2600-07A459160211}"/>
              </a:ext>
            </a:extLst>
          </p:cNvPr>
          <p:cNvPicPr>
            <a:picLocks noChangeAspect="1"/>
          </p:cNvPicPr>
          <p:nvPr userDrawn="1"/>
        </p:nvPicPr>
        <p:blipFill>
          <a:blip r:embed="rId3"/>
          <a:srcRect l="24091"/>
          <a:stretch>
            <a:fillRect/>
          </a:stretch>
        </p:blipFill>
        <p:spPr>
          <a:xfrm>
            <a:off x="3422373" y="4126791"/>
            <a:ext cx="3393456" cy="1143000"/>
          </a:xfrm>
          <a:prstGeom prst="rect">
            <a:avLst/>
          </a:prstGeom>
        </p:spPr>
      </p:pic>
      <p:pic>
        <p:nvPicPr>
          <p:cNvPr id="6" name="Kuva 5" descr="Kuva, joka sisältää kohteen Fontti, Grafiikka, graafinen suunnittelu, teksti&#10;&#10;Tekoälyllä luotu sisältö voi olla virheellistä.">
            <a:extLst>
              <a:ext uri="{FF2B5EF4-FFF2-40B4-BE49-F238E27FC236}">
                <a16:creationId xmlns:a16="http://schemas.microsoft.com/office/drawing/2014/main" id="{D5282AFA-D917-E8D9-AB11-3287D987E3E1}"/>
              </a:ext>
            </a:extLst>
          </p:cNvPr>
          <p:cNvPicPr>
            <a:picLocks noChangeAspect="1"/>
          </p:cNvPicPr>
          <p:nvPr userDrawn="1"/>
        </p:nvPicPr>
        <p:blipFill>
          <a:blip r:embed="rId4"/>
          <a:stretch>
            <a:fillRect/>
          </a:stretch>
        </p:blipFill>
        <p:spPr>
          <a:xfrm>
            <a:off x="6815829" y="4675620"/>
            <a:ext cx="1769288" cy="310401"/>
          </a:xfrm>
          <a:prstGeom prst="rect">
            <a:avLst/>
          </a:prstGeom>
        </p:spPr>
      </p:pic>
      <p:pic>
        <p:nvPicPr>
          <p:cNvPr id="12" name="Kuva 11" descr="Kuva, joka sisältää kohteen Grafiikka, graafinen suunnittelu, Fontti, ympyrä&#10;&#10;Tekoälyllä luotu sisältö voi olla virheellistä.">
            <a:extLst>
              <a:ext uri="{FF2B5EF4-FFF2-40B4-BE49-F238E27FC236}">
                <a16:creationId xmlns:a16="http://schemas.microsoft.com/office/drawing/2014/main" id="{09D65B07-9003-7C95-0C3D-6177043CD008}"/>
              </a:ext>
            </a:extLst>
          </p:cNvPr>
          <p:cNvPicPr>
            <a:picLocks noChangeAspect="1"/>
          </p:cNvPicPr>
          <p:nvPr userDrawn="1"/>
        </p:nvPicPr>
        <p:blipFill>
          <a:blip r:embed="rId5"/>
          <a:stretch>
            <a:fillRect/>
          </a:stretch>
        </p:blipFill>
        <p:spPr>
          <a:xfrm>
            <a:off x="10623791" y="432822"/>
            <a:ext cx="981481" cy="909665"/>
          </a:xfrm>
          <a:prstGeom prst="rect">
            <a:avLst/>
          </a:prstGeom>
        </p:spPr>
      </p:pic>
    </p:spTree>
    <p:extLst>
      <p:ext uri="{BB962C8B-B14F-4D97-AF65-F5344CB8AC3E}">
        <p14:creationId xmlns:p14="http://schemas.microsoft.com/office/powerpoint/2010/main" val="614830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E9F6A5-968A-0B82-BC2F-6591FE45FB08}"/>
              </a:ext>
            </a:extLst>
          </p:cNvPr>
          <p:cNvSpPr>
            <a:spLocks noGrp="1"/>
          </p:cNvSpPr>
          <p:nvPr>
            <p:ph type="title"/>
          </p:nvPr>
        </p:nvSpPr>
        <p:spPr>
          <a:xfrm>
            <a:off x="838200" y="1084140"/>
            <a:ext cx="10515600" cy="1325563"/>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C15AD7E-FEEE-2AEC-CE5B-E782FE7B566A}"/>
              </a:ext>
            </a:extLst>
          </p:cNvPr>
          <p:cNvSpPr>
            <a:spLocks noGrp="1"/>
          </p:cNvSpPr>
          <p:nvPr>
            <p:ph idx="1"/>
          </p:nvPr>
        </p:nvSpPr>
        <p:spPr>
          <a:xfrm>
            <a:off x="838201" y="2544639"/>
            <a:ext cx="7258395" cy="3379421"/>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E4AC8B6B-C485-1779-9828-FBD08E705CDC}"/>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sp>
        <p:nvSpPr>
          <p:cNvPr id="4" name="Tekstin paikkamerkki 3">
            <a:extLst>
              <a:ext uri="{FF2B5EF4-FFF2-40B4-BE49-F238E27FC236}">
                <a16:creationId xmlns:a16="http://schemas.microsoft.com/office/drawing/2014/main" id="{2BA3F688-284F-DC50-C5F1-1DC437F13761}"/>
              </a:ext>
            </a:extLst>
          </p:cNvPr>
          <p:cNvSpPr>
            <a:spLocks noGrp="1"/>
          </p:cNvSpPr>
          <p:nvPr>
            <p:ph type="body" sz="half" idx="2"/>
          </p:nvPr>
        </p:nvSpPr>
        <p:spPr>
          <a:xfrm>
            <a:off x="8359516" y="2544639"/>
            <a:ext cx="2994283" cy="1661601"/>
          </a:xfrm>
        </p:spPr>
        <p:txBody>
          <a:bodyPr/>
          <a:lstStyle>
            <a:lvl1pPr marL="0" indent="0">
              <a:buNone/>
              <a:defRPr sz="2000">
                <a:solidFill>
                  <a:schemeClr val="accent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dirty="0"/>
              <a:t>Muokkaa tekstin perustyylejä napsauttamalla</a:t>
            </a:r>
          </a:p>
        </p:txBody>
      </p:sp>
      <p:pic>
        <p:nvPicPr>
          <p:cNvPr id="5" name="Kuva 4" descr="Kuva, joka sisältää kohteen Grafiikka, Fontti, graafinen suunnittelu, kuvakaappaus&#10;&#10;Tekoälyllä luotu sisältö voi olla virheellistä.">
            <a:extLst>
              <a:ext uri="{FF2B5EF4-FFF2-40B4-BE49-F238E27FC236}">
                <a16:creationId xmlns:a16="http://schemas.microsoft.com/office/drawing/2014/main" id="{D84EA56A-D81D-EFA6-03E8-692912BB0AA3}"/>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7" name="Kuva 6" descr="Kuva, joka sisältää kohteen Fontti, Grafiikka, graafinen suunnittelu, teksti&#10;&#10;Tekoälyllä luotu sisältö voi olla virheellistä.">
            <a:extLst>
              <a:ext uri="{FF2B5EF4-FFF2-40B4-BE49-F238E27FC236}">
                <a16:creationId xmlns:a16="http://schemas.microsoft.com/office/drawing/2014/main" id="{B3D33CBA-5C56-6BCE-51DB-E8FBFE97F0A3}"/>
              </a:ext>
            </a:extLst>
          </p:cNvPr>
          <p:cNvPicPr>
            <a:picLocks noChangeAspect="1"/>
          </p:cNvPicPr>
          <p:nvPr userDrawn="1"/>
        </p:nvPicPr>
        <p:blipFill>
          <a:blip r:embed="rId3"/>
          <a:stretch>
            <a:fillRect/>
          </a:stretch>
        </p:blipFill>
        <p:spPr>
          <a:xfrm>
            <a:off x="3383686" y="6244497"/>
            <a:ext cx="1336185" cy="234418"/>
          </a:xfrm>
          <a:prstGeom prst="rect">
            <a:avLst/>
          </a:prstGeom>
        </p:spPr>
      </p:pic>
    </p:spTree>
    <p:extLst>
      <p:ext uri="{BB962C8B-B14F-4D97-AF65-F5344CB8AC3E}">
        <p14:creationId xmlns:p14="http://schemas.microsoft.com/office/powerpoint/2010/main" val="401609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san ylätunniste">
    <p:spTree>
      <p:nvGrpSpPr>
        <p:cNvPr id="1" name=""/>
        <p:cNvGrpSpPr/>
        <p:nvPr/>
      </p:nvGrpSpPr>
      <p:grpSpPr>
        <a:xfrm>
          <a:off x="0" y="0"/>
          <a:ext cx="0" cy="0"/>
          <a:chOff x="0" y="0"/>
          <a:chExt cx="0" cy="0"/>
        </a:xfrm>
      </p:grpSpPr>
      <p:pic>
        <p:nvPicPr>
          <p:cNvPr id="8" name="Kuva 7" descr="Kuva, joka sisältää kohteen sumennus&#10;&#10;Tekoälyllä luotu sisältö voi olla virheellistä.">
            <a:extLst>
              <a:ext uri="{FF2B5EF4-FFF2-40B4-BE49-F238E27FC236}">
                <a16:creationId xmlns:a16="http://schemas.microsoft.com/office/drawing/2014/main" id="{7BB3CF77-A06F-1E99-FE43-79192C7A0B72}"/>
              </a:ext>
            </a:extLst>
          </p:cNvPr>
          <p:cNvPicPr>
            <a:picLocks noChangeAspect="1"/>
          </p:cNvPicPr>
          <p:nvPr userDrawn="1"/>
        </p:nvPicPr>
        <p:blipFill>
          <a:blip r:embed="rId2"/>
          <a:stretch>
            <a:fillRect/>
          </a:stretch>
        </p:blipFill>
        <p:spPr>
          <a:xfrm>
            <a:off x="0" y="1"/>
            <a:ext cx="12192000" cy="5870308"/>
          </a:xfrm>
          <a:prstGeom prst="rect">
            <a:avLst/>
          </a:prstGeom>
        </p:spPr>
      </p:pic>
      <p:sp>
        <p:nvSpPr>
          <p:cNvPr id="2" name="Otsikko 1">
            <a:extLst>
              <a:ext uri="{FF2B5EF4-FFF2-40B4-BE49-F238E27FC236}">
                <a16:creationId xmlns:a16="http://schemas.microsoft.com/office/drawing/2014/main" id="{EE039516-0A43-33DA-F121-18AECEB728D3}"/>
              </a:ext>
            </a:extLst>
          </p:cNvPr>
          <p:cNvSpPr>
            <a:spLocks noGrp="1"/>
          </p:cNvSpPr>
          <p:nvPr>
            <p:ph type="title" hasCustomPrompt="1"/>
          </p:nvPr>
        </p:nvSpPr>
        <p:spPr>
          <a:xfrm>
            <a:off x="831850" y="1709739"/>
            <a:ext cx="10515600" cy="2119800"/>
          </a:xfrm>
        </p:spPr>
        <p:txBody>
          <a:bodyPr anchor="b"/>
          <a:lstStyle>
            <a:lvl1pPr algn="ctr">
              <a:defRPr sz="5400"/>
            </a:lvl1pPr>
          </a:lstStyle>
          <a:p>
            <a:r>
              <a:rPr lang="fi-FI" dirty="0"/>
              <a:t>Muokkaa välilehden otsikkoa.</a:t>
            </a:r>
          </a:p>
        </p:txBody>
      </p:sp>
      <p:sp>
        <p:nvSpPr>
          <p:cNvPr id="6" name="Dian numeron paikkamerkki 5">
            <a:extLst>
              <a:ext uri="{FF2B5EF4-FFF2-40B4-BE49-F238E27FC236}">
                <a16:creationId xmlns:a16="http://schemas.microsoft.com/office/drawing/2014/main" id="{404597F1-E247-6E28-6ADC-DFE849A54BDB}"/>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pic>
        <p:nvPicPr>
          <p:cNvPr id="3" name="Kuva 2" descr="Kuva, joka sisältää kohteen Grafiikka, Fontti, graafinen suunnittelu, kuvakaappaus&#10;&#10;Tekoälyllä luotu sisältö voi olla virheellistä.">
            <a:extLst>
              <a:ext uri="{FF2B5EF4-FFF2-40B4-BE49-F238E27FC236}">
                <a16:creationId xmlns:a16="http://schemas.microsoft.com/office/drawing/2014/main" id="{7BA6DE8C-1D73-46A5-32A0-C2828410D362}"/>
              </a:ext>
            </a:extLst>
          </p:cNvPr>
          <p:cNvPicPr>
            <a:picLocks noChangeAspect="1"/>
          </p:cNvPicPr>
          <p:nvPr userDrawn="1"/>
        </p:nvPicPr>
        <p:blipFill>
          <a:blip r:embed="rId3"/>
          <a:stretch>
            <a:fillRect/>
          </a:stretch>
        </p:blipFill>
        <p:spPr>
          <a:xfrm>
            <a:off x="730313" y="6133418"/>
            <a:ext cx="2604860" cy="422016"/>
          </a:xfrm>
          <a:prstGeom prst="rect">
            <a:avLst/>
          </a:prstGeom>
        </p:spPr>
      </p:pic>
      <p:pic>
        <p:nvPicPr>
          <p:cNvPr id="4" name="Kuva 3" descr="Kuva, joka sisältää kohteen Fontti, Grafiikka, graafinen suunnittelu, teksti&#10;&#10;Tekoälyllä luotu sisältö voi olla virheellistä.">
            <a:extLst>
              <a:ext uri="{FF2B5EF4-FFF2-40B4-BE49-F238E27FC236}">
                <a16:creationId xmlns:a16="http://schemas.microsoft.com/office/drawing/2014/main" id="{50C91BE1-CBD3-BEDA-CA87-D7E38BC46CCD}"/>
              </a:ext>
            </a:extLst>
          </p:cNvPr>
          <p:cNvPicPr>
            <a:picLocks noChangeAspect="1"/>
          </p:cNvPicPr>
          <p:nvPr userDrawn="1"/>
        </p:nvPicPr>
        <p:blipFill>
          <a:blip r:embed="rId4"/>
          <a:stretch>
            <a:fillRect/>
          </a:stretch>
        </p:blipFill>
        <p:spPr>
          <a:xfrm>
            <a:off x="3383686" y="6244497"/>
            <a:ext cx="1336185" cy="234418"/>
          </a:xfrm>
          <a:prstGeom prst="rect">
            <a:avLst/>
          </a:prstGeom>
        </p:spPr>
      </p:pic>
    </p:spTree>
    <p:extLst>
      <p:ext uri="{BB962C8B-B14F-4D97-AF65-F5344CB8AC3E}">
        <p14:creationId xmlns:p14="http://schemas.microsoft.com/office/powerpoint/2010/main" val="159064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78B78D-B98D-0EE2-8C71-503F0C94D653}"/>
              </a:ext>
            </a:extLst>
          </p:cNvPr>
          <p:cNvSpPr>
            <a:spLocks noGrp="1"/>
          </p:cNvSpPr>
          <p:nvPr>
            <p:ph type="title"/>
          </p:nvPr>
        </p:nvSpPr>
        <p:spPr>
          <a:xfrm>
            <a:off x="838200" y="1085237"/>
            <a:ext cx="10515600" cy="1325563"/>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F24DB1AE-2C74-3918-C261-CF9AEEECF07C}"/>
              </a:ext>
            </a:extLst>
          </p:cNvPr>
          <p:cNvSpPr>
            <a:spLocks noGrp="1"/>
          </p:cNvSpPr>
          <p:nvPr>
            <p:ph sz="half" idx="1"/>
          </p:nvPr>
        </p:nvSpPr>
        <p:spPr>
          <a:xfrm>
            <a:off x="838200" y="2545737"/>
            <a:ext cx="5181600" cy="3354878"/>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a:extLst>
              <a:ext uri="{FF2B5EF4-FFF2-40B4-BE49-F238E27FC236}">
                <a16:creationId xmlns:a16="http://schemas.microsoft.com/office/drawing/2014/main" id="{7AEF35BB-8CF5-67D5-5EAD-4523D408D590}"/>
              </a:ext>
            </a:extLst>
          </p:cNvPr>
          <p:cNvSpPr>
            <a:spLocks noGrp="1"/>
          </p:cNvSpPr>
          <p:nvPr>
            <p:ph sz="half" idx="2"/>
          </p:nvPr>
        </p:nvSpPr>
        <p:spPr>
          <a:xfrm>
            <a:off x="6172200" y="2545737"/>
            <a:ext cx="5181600" cy="3354878"/>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7" name="Dian numeron paikkamerkki 6">
            <a:extLst>
              <a:ext uri="{FF2B5EF4-FFF2-40B4-BE49-F238E27FC236}">
                <a16:creationId xmlns:a16="http://schemas.microsoft.com/office/drawing/2014/main" id="{08DE2228-1C5F-557B-AEB6-9DB79621AA9B}"/>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pic>
        <p:nvPicPr>
          <p:cNvPr id="5" name="Kuva 4" descr="Kuva, joka sisältää kohteen Grafiikka, Fontti, graafinen suunnittelu, kuvakaappaus&#10;&#10;Tekoälyllä luotu sisältö voi olla virheellistä.">
            <a:extLst>
              <a:ext uri="{FF2B5EF4-FFF2-40B4-BE49-F238E27FC236}">
                <a16:creationId xmlns:a16="http://schemas.microsoft.com/office/drawing/2014/main" id="{10BF3C6A-5BC9-3E2A-5810-0795921AF5AB}"/>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6" name="Kuva 5" descr="Kuva, joka sisältää kohteen Fontti, Grafiikka, graafinen suunnittelu, teksti&#10;&#10;Tekoälyllä luotu sisältö voi olla virheellistä.">
            <a:extLst>
              <a:ext uri="{FF2B5EF4-FFF2-40B4-BE49-F238E27FC236}">
                <a16:creationId xmlns:a16="http://schemas.microsoft.com/office/drawing/2014/main" id="{5CA7D22B-1A28-8ABF-946C-C8201DFDD653}"/>
              </a:ext>
            </a:extLst>
          </p:cNvPr>
          <p:cNvPicPr>
            <a:picLocks noChangeAspect="1"/>
          </p:cNvPicPr>
          <p:nvPr userDrawn="1"/>
        </p:nvPicPr>
        <p:blipFill>
          <a:blip r:embed="rId3"/>
          <a:stretch>
            <a:fillRect/>
          </a:stretch>
        </p:blipFill>
        <p:spPr>
          <a:xfrm>
            <a:off x="3383686" y="6244497"/>
            <a:ext cx="1336185" cy="234418"/>
          </a:xfrm>
          <a:prstGeom prst="rect">
            <a:avLst/>
          </a:prstGeom>
        </p:spPr>
      </p:pic>
    </p:spTree>
    <p:extLst>
      <p:ext uri="{BB962C8B-B14F-4D97-AF65-F5344CB8AC3E}">
        <p14:creationId xmlns:p14="http://schemas.microsoft.com/office/powerpoint/2010/main" val="183857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2209AC-8954-8DC6-BD9D-AC11DAE4EA39}"/>
              </a:ext>
            </a:extLst>
          </p:cNvPr>
          <p:cNvSpPr>
            <a:spLocks noGrp="1"/>
          </p:cNvSpPr>
          <p:nvPr>
            <p:ph type="title"/>
          </p:nvPr>
        </p:nvSpPr>
        <p:spPr>
          <a:xfrm>
            <a:off x="839788" y="365125"/>
            <a:ext cx="10515600" cy="1325563"/>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CE330981-3A85-E6E9-97F8-B1737D19F829}"/>
              </a:ext>
            </a:extLst>
          </p:cNvPr>
          <p:cNvSpPr>
            <a:spLocks noGrp="1"/>
          </p:cNvSpPr>
          <p:nvPr>
            <p:ph type="body" idx="1"/>
          </p:nvPr>
        </p:nvSpPr>
        <p:spPr>
          <a:xfrm>
            <a:off x="839788" y="1681163"/>
            <a:ext cx="5157787" cy="823912"/>
          </a:xfrm>
        </p:spPr>
        <p:txBody>
          <a:bodyPr anchor="b"/>
          <a:lstStyle>
            <a:lvl1pPr marL="0" indent="0">
              <a:buNone/>
              <a:defRPr sz="2400" b="1" i="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4" name="Sisällön paikkamerkki 3">
            <a:extLst>
              <a:ext uri="{FF2B5EF4-FFF2-40B4-BE49-F238E27FC236}">
                <a16:creationId xmlns:a16="http://schemas.microsoft.com/office/drawing/2014/main" id="{94F9B8C2-E42D-7E0C-F592-826A3E74C2A5}"/>
              </a:ext>
            </a:extLst>
          </p:cNvPr>
          <p:cNvSpPr>
            <a:spLocks noGrp="1"/>
          </p:cNvSpPr>
          <p:nvPr>
            <p:ph sz="half" idx="2"/>
          </p:nvPr>
        </p:nvSpPr>
        <p:spPr>
          <a:xfrm>
            <a:off x="839788" y="2505075"/>
            <a:ext cx="5157787" cy="343138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25A884CD-7012-BD09-EB19-56605B1B846D}"/>
              </a:ext>
            </a:extLst>
          </p:cNvPr>
          <p:cNvSpPr>
            <a:spLocks noGrp="1"/>
          </p:cNvSpPr>
          <p:nvPr>
            <p:ph type="body" sz="quarter" idx="3"/>
          </p:nvPr>
        </p:nvSpPr>
        <p:spPr>
          <a:xfrm>
            <a:off x="6172200" y="1681163"/>
            <a:ext cx="5183188" cy="823912"/>
          </a:xfrm>
        </p:spPr>
        <p:txBody>
          <a:bodyPr anchor="b"/>
          <a:lstStyle>
            <a:lvl1pPr marL="0" indent="0">
              <a:buNone/>
              <a:defRPr sz="2400" b="1" i="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6" name="Sisällön paikkamerkki 5">
            <a:extLst>
              <a:ext uri="{FF2B5EF4-FFF2-40B4-BE49-F238E27FC236}">
                <a16:creationId xmlns:a16="http://schemas.microsoft.com/office/drawing/2014/main" id="{6F7BF21E-A229-A42B-DA0D-6FCF70E75BF3}"/>
              </a:ext>
            </a:extLst>
          </p:cNvPr>
          <p:cNvSpPr>
            <a:spLocks noGrp="1"/>
          </p:cNvSpPr>
          <p:nvPr>
            <p:ph sz="quarter" idx="4"/>
          </p:nvPr>
        </p:nvSpPr>
        <p:spPr>
          <a:xfrm>
            <a:off x="6172200" y="2505075"/>
            <a:ext cx="5183188" cy="343138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9" name="Dian numeron paikkamerkki 8">
            <a:extLst>
              <a:ext uri="{FF2B5EF4-FFF2-40B4-BE49-F238E27FC236}">
                <a16:creationId xmlns:a16="http://schemas.microsoft.com/office/drawing/2014/main" id="{F68BE514-30FD-DF0A-4AAA-2BE7FCFC8C30}"/>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pic>
        <p:nvPicPr>
          <p:cNvPr id="7" name="Kuva 6" descr="Kuva, joka sisältää kohteen Grafiikka, Fontti, graafinen suunnittelu, kuvakaappaus&#10;&#10;Tekoälyllä luotu sisältö voi olla virheellistä.">
            <a:extLst>
              <a:ext uri="{FF2B5EF4-FFF2-40B4-BE49-F238E27FC236}">
                <a16:creationId xmlns:a16="http://schemas.microsoft.com/office/drawing/2014/main" id="{CA34A3F4-5A56-2415-3F4A-1C906205B45D}"/>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8" name="Kuva 7" descr="Kuva, joka sisältää kohteen Fontti, Grafiikka, graafinen suunnittelu, teksti&#10;&#10;Tekoälyllä luotu sisältö voi olla virheellistä.">
            <a:extLst>
              <a:ext uri="{FF2B5EF4-FFF2-40B4-BE49-F238E27FC236}">
                <a16:creationId xmlns:a16="http://schemas.microsoft.com/office/drawing/2014/main" id="{D3887024-9CE9-4842-F8A7-F967325481F2}"/>
              </a:ext>
            </a:extLst>
          </p:cNvPr>
          <p:cNvPicPr>
            <a:picLocks noChangeAspect="1"/>
          </p:cNvPicPr>
          <p:nvPr userDrawn="1"/>
        </p:nvPicPr>
        <p:blipFill>
          <a:blip r:embed="rId3"/>
          <a:stretch>
            <a:fillRect/>
          </a:stretch>
        </p:blipFill>
        <p:spPr>
          <a:xfrm>
            <a:off x="3383686" y="6244497"/>
            <a:ext cx="1336185" cy="234418"/>
          </a:xfrm>
          <a:prstGeom prst="rect">
            <a:avLst/>
          </a:prstGeom>
        </p:spPr>
      </p:pic>
    </p:spTree>
    <p:extLst>
      <p:ext uri="{BB962C8B-B14F-4D97-AF65-F5344CB8AC3E}">
        <p14:creationId xmlns:p14="http://schemas.microsoft.com/office/powerpoint/2010/main" val="3260309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7A6919-85FD-E5EA-F6EF-539419B65AB9}"/>
              </a:ext>
            </a:extLst>
          </p:cNvPr>
          <p:cNvSpPr>
            <a:spLocks noGrp="1"/>
          </p:cNvSpPr>
          <p:nvPr>
            <p:ph type="title"/>
          </p:nvPr>
        </p:nvSpPr>
        <p:spPr/>
        <p:txBody>
          <a:bodyPr/>
          <a:lstStyle/>
          <a:p>
            <a:r>
              <a:rPr lang="fi-FI"/>
              <a:t>Muokkaa ots. perustyyl. napsautt.</a:t>
            </a:r>
          </a:p>
        </p:txBody>
      </p:sp>
      <p:sp>
        <p:nvSpPr>
          <p:cNvPr id="5" name="Dian numeron paikkamerkki 4">
            <a:extLst>
              <a:ext uri="{FF2B5EF4-FFF2-40B4-BE49-F238E27FC236}">
                <a16:creationId xmlns:a16="http://schemas.microsoft.com/office/drawing/2014/main" id="{94CDE0F5-228E-0842-FC1E-026F6AE52085}"/>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pic>
        <p:nvPicPr>
          <p:cNvPr id="7" name="Kuva 6" descr="Kuva, joka sisältää kohteen Grafiikka, Fontti, graafinen suunnittelu, kuvakaappaus&#10;&#10;Tekoälyllä luotu sisältö voi olla virheellistä.">
            <a:extLst>
              <a:ext uri="{FF2B5EF4-FFF2-40B4-BE49-F238E27FC236}">
                <a16:creationId xmlns:a16="http://schemas.microsoft.com/office/drawing/2014/main" id="{CDE36A9E-00ED-7BA3-5A2F-C63A8C441A32}"/>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8" name="Kuva 7" descr="Kuva, joka sisältää kohteen Fontti, Grafiikka, graafinen suunnittelu, teksti&#10;&#10;Tekoälyllä luotu sisältö voi olla virheellistä.">
            <a:extLst>
              <a:ext uri="{FF2B5EF4-FFF2-40B4-BE49-F238E27FC236}">
                <a16:creationId xmlns:a16="http://schemas.microsoft.com/office/drawing/2014/main" id="{7F0FCADF-A31D-A1EA-45E5-0414B8D15943}"/>
              </a:ext>
            </a:extLst>
          </p:cNvPr>
          <p:cNvPicPr>
            <a:picLocks noChangeAspect="1"/>
          </p:cNvPicPr>
          <p:nvPr userDrawn="1"/>
        </p:nvPicPr>
        <p:blipFill>
          <a:blip r:embed="rId3"/>
          <a:stretch>
            <a:fillRect/>
          </a:stretch>
        </p:blipFill>
        <p:spPr>
          <a:xfrm>
            <a:off x="3383686" y="6244497"/>
            <a:ext cx="1336185" cy="234418"/>
          </a:xfrm>
          <a:prstGeom prst="rect">
            <a:avLst/>
          </a:prstGeom>
        </p:spPr>
      </p:pic>
    </p:spTree>
    <p:extLst>
      <p:ext uri="{BB962C8B-B14F-4D97-AF65-F5344CB8AC3E}">
        <p14:creationId xmlns:p14="http://schemas.microsoft.com/office/powerpoint/2010/main" val="2756522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petus">
    <p:spTree>
      <p:nvGrpSpPr>
        <p:cNvPr id="1" name=""/>
        <p:cNvGrpSpPr/>
        <p:nvPr/>
      </p:nvGrpSpPr>
      <p:grpSpPr>
        <a:xfrm>
          <a:off x="0" y="0"/>
          <a:ext cx="0" cy="0"/>
          <a:chOff x="0" y="0"/>
          <a:chExt cx="0" cy="0"/>
        </a:xfrm>
      </p:grpSpPr>
      <p:sp>
        <p:nvSpPr>
          <p:cNvPr id="3" name="Dian numeron paikkamerkki 2">
            <a:extLst>
              <a:ext uri="{FF2B5EF4-FFF2-40B4-BE49-F238E27FC236}">
                <a16:creationId xmlns:a16="http://schemas.microsoft.com/office/drawing/2014/main" id="{B5236672-8741-742B-FED3-F07DFF665199}"/>
              </a:ext>
            </a:extLst>
          </p:cNvPr>
          <p:cNvSpPr>
            <a:spLocks noGrp="1"/>
          </p:cNvSpPr>
          <p:nvPr>
            <p:ph type="sldNum" sz="quarter" idx="10"/>
          </p:nvPr>
        </p:nvSpPr>
        <p:spPr/>
        <p:txBody>
          <a:bodyPr/>
          <a:lstStyle/>
          <a:p>
            <a:fld id="{B05B39EE-992B-1B42-906E-CF1BC3B356A5}" type="slidenum">
              <a:rPr lang="fi-FI" smtClean="0"/>
              <a:pPr/>
              <a:t>‹#›</a:t>
            </a:fld>
            <a:endParaRPr lang="fi-FI" dirty="0"/>
          </a:p>
        </p:txBody>
      </p:sp>
      <p:pic>
        <p:nvPicPr>
          <p:cNvPr id="4" name="Kuva 3" descr="Kuva, joka sisältää kohteen Fontti, teksti, Grafiikka, kuvakaappaus&#10;&#10;Tekoälyllä luotu sisältö voi olla virheellistä.">
            <a:extLst>
              <a:ext uri="{FF2B5EF4-FFF2-40B4-BE49-F238E27FC236}">
                <a16:creationId xmlns:a16="http://schemas.microsoft.com/office/drawing/2014/main" id="{D477D29A-F679-2E9D-842E-64B871AC6CC9}"/>
              </a:ext>
            </a:extLst>
          </p:cNvPr>
          <p:cNvPicPr>
            <a:picLocks noChangeAspect="1"/>
          </p:cNvPicPr>
          <p:nvPr userDrawn="1"/>
        </p:nvPicPr>
        <p:blipFill>
          <a:blip r:embed="rId2"/>
          <a:srcRect l="-3498"/>
          <a:stretch>
            <a:fillRect/>
          </a:stretch>
        </p:blipFill>
        <p:spPr>
          <a:xfrm>
            <a:off x="2481218" y="2715489"/>
            <a:ext cx="6767745" cy="1671893"/>
          </a:xfrm>
          <a:prstGeom prst="rect">
            <a:avLst/>
          </a:prstGeom>
        </p:spPr>
      </p:pic>
    </p:spTree>
    <p:extLst>
      <p:ext uri="{BB962C8B-B14F-4D97-AF65-F5344CB8AC3E}">
        <p14:creationId xmlns:p14="http://schemas.microsoft.com/office/powerpoint/2010/main" val="375052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D03FA10-65AF-6642-CCBF-3C70E4884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5A5C08AE-1E47-FCBB-5E90-A6018D5AF252}"/>
              </a:ext>
            </a:extLst>
          </p:cNvPr>
          <p:cNvSpPr>
            <a:spLocks noGrp="1"/>
          </p:cNvSpPr>
          <p:nvPr>
            <p:ph type="body" idx="1"/>
          </p:nvPr>
        </p:nvSpPr>
        <p:spPr>
          <a:xfrm>
            <a:off x="838200" y="1825626"/>
            <a:ext cx="10515600" cy="4089400"/>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CDFC0471-D1C0-A5A4-A614-50D1C93547B4}"/>
              </a:ext>
            </a:extLst>
          </p:cNvPr>
          <p:cNvSpPr>
            <a:spLocks noGrp="1"/>
          </p:cNvSpPr>
          <p:nvPr>
            <p:ph type="sldNum" sz="quarter" idx="4"/>
          </p:nvPr>
        </p:nvSpPr>
        <p:spPr>
          <a:xfrm>
            <a:off x="10871200" y="365125"/>
            <a:ext cx="939800" cy="365125"/>
          </a:xfrm>
          <a:prstGeom prst="rect">
            <a:avLst/>
          </a:prstGeom>
        </p:spPr>
        <p:txBody>
          <a:bodyPr vert="horz" lIns="91440" tIns="45720" rIns="91440" bIns="45720" rtlCol="0" anchor="ctr"/>
          <a:lstStyle>
            <a:lvl1pPr algn="r">
              <a:defRPr sz="1200">
                <a:solidFill>
                  <a:schemeClr val="accent2"/>
                </a:solidFill>
              </a:defRPr>
            </a:lvl1pPr>
          </a:lstStyle>
          <a:p>
            <a:fld id="{B05B39EE-992B-1B42-906E-CF1BC3B356A5}" type="slidenum">
              <a:rPr lang="fi-FI" smtClean="0"/>
              <a:pPr/>
              <a:t>‹#›</a:t>
            </a:fld>
            <a:endParaRPr lang="fi-FI" dirty="0"/>
          </a:p>
        </p:txBody>
      </p:sp>
      <p:pic>
        <p:nvPicPr>
          <p:cNvPr id="10" name="Kuva 9" descr="Kuva, joka sisältää kohteen Grafiikka, Fontti, graafinen suunnittelu, typografia&#10;&#10;Tekoälyllä luotu sisältö voi olla virheellistä.">
            <a:extLst>
              <a:ext uri="{FF2B5EF4-FFF2-40B4-BE49-F238E27FC236}">
                <a16:creationId xmlns:a16="http://schemas.microsoft.com/office/drawing/2014/main" id="{85602FE9-A712-53E3-16C4-36456602E56C}"/>
              </a:ext>
            </a:extLst>
          </p:cNvPr>
          <p:cNvPicPr>
            <a:picLocks noChangeAspect="1"/>
          </p:cNvPicPr>
          <p:nvPr userDrawn="1"/>
        </p:nvPicPr>
        <p:blipFill>
          <a:blip r:embed="rId9"/>
          <a:stretch>
            <a:fillRect/>
          </a:stretch>
        </p:blipFill>
        <p:spPr>
          <a:xfrm>
            <a:off x="9733448" y="6151778"/>
            <a:ext cx="1843914" cy="385295"/>
          </a:xfrm>
          <a:prstGeom prst="rect">
            <a:avLst/>
          </a:prstGeom>
        </p:spPr>
      </p:pic>
    </p:spTree>
    <p:extLst>
      <p:ext uri="{BB962C8B-B14F-4D97-AF65-F5344CB8AC3E}">
        <p14:creationId xmlns:p14="http://schemas.microsoft.com/office/powerpoint/2010/main" val="3885219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l" defTabSz="914400" rtl="0" eaLnBrk="1" latinLnBrk="0" hangingPunct="1">
        <a:lnSpc>
          <a:spcPct val="90000"/>
        </a:lnSpc>
        <a:spcBef>
          <a:spcPct val="0"/>
        </a:spcBef>
        <a:buNone/>
        <a:defRPr sz="4400" b="1" i="0" kern="1200">
          <a:solidFill>
            <a:schemeClr val="accent1"/>
          </a:solidFill>
          <a:latin typeface="Aptos"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A0C463"/>
        </a:buClr>
        <a:buFont typeface="Arial" panose="020B0604020202020204" pitchFamily="34" charset="0"/>
        <a:buChar char="•"/>
        <a:defRPr sz="2800" b="0" i="0" kern="1200" spc="0">
          <a:solidFill>
            <a:schemeClr val="tx1">
              <a:lumMod val="90000"/>
              <a:lumOff val="10000"/>
            </a:schemeClr>
          </a:solidFill>
          <a:latin typeface="Aptos Light" panose="020B0004020202020204" pitchFamily="34" charset="0"/>
          <a:ea typeface="+mn-ea"/>
          <a:cs typeface="+mn-cs"/>
        </a:defRPr>
      </a:lvl1pPr>
      <a:lvl2pPr marL="685800" indent="-228600" algn="l" defTabSz="914400" rtl="0" eaLnBrk="1" latinLnBrk="0" hangingPunct="1">
        <a:lnSpc>
          <a:spcPct val="90000"/>
        </a:lnSpc>
        <a:spcBef>
          <a:spcPts val="500"/>
        </a:spcBef>
        <a:buClr>
          <a:srgbClr val="A0C463"/>
        </a:buClr>
        <a:buFont typeface="Arial" panose="020B0604020202020204" pitchFamily="34" charset="0"/>
        <a:buChar char="•"/>
        <a:defRPr sz="2400" b="0" i="0" kern="1200" spc="0">
          <a:solidFill>
            <a:schemeClr val="tx1">
              <a:lumMod val="90000"/>
              <a:lumOff val="10000"/>
            </a:schemeClr>
          </a:solidFill>
          <a:latin typeface="Aptos Light" panose="020B0004020202020204" pitchFamily="34" charset="0"/>
          <a:ea typeface="+mn-ea"/>
          <a:cs typeface="+mn-cs"/>
        </a:defRPr>
      </a:lvl2pPr>
      <a:lvl3pPr marL="1143000" indent="-228600" algn="l" defTabSz="914400" rtl="0" eaLnBrk="1" latinLnBrk="0" hangingPunct="1">
        <a:lnSpc>
          <a:spcPct val="90000"/>
        </a:lnSpc>
        <a:spcBef>
          <a:spcPts val="500"/>
        </a:spcBef>
        <a:buClr>
          <a:srgbClr val="A0C463"/>
        </a:buClr>
        <a:buFont typeface="Arial" panose="020B0604020202020204" pitchFamily="34" charset="0"/>
        <a:buChar char="•"/>
        <a:defRPr sz="2000" b="0" i="0" kern="1200" spc="0">
          <a:solidFill>
            <a:schemeClr val="tx1">
              <a:lumMod val="90000"/>
              <a:lumOff val="10000"/>
            </a:schemeClr>
          </a:solidFill>
          <a:latin typeface="Aptos Light" panose="020B0004020202020204" pitchFamily="34" charset="0"/>
          <a:ea typeface="+mn-ea"/>
          <a:cs typeface="+mn-cs"/>
        </a:defRPr>
      </a:lvl3pPr>
      <a:lvl4pPr marL="16002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4pPr>
      <a:lvl5pPr marL="20574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1ABB0E-E231-510C-C37E-F947CFB69414}"/>
              </a:ext>
            </a:extLst>
          </p:cNvPr>
          <p:cNvSpPr>
            <a:spLocks noGrp="1"/>
          </p:cNvSpPr>
          <p:nvPr>
            <p:ph type="ctrTitle"/>
          </p:nvPr>
        </p:nvSpPr>
        <p:spPr/>
        <p:txBody>
          <a:bodyPr>
            <a:normAutofit/>
          </a:bodyPr>
          <a:lstStyle/>
          <a:p>
            <a:r>
              <a:rPr lang="fi-FI" dirty="0"/>
              <a:t>Rakentavaan vuorovaikutukseen tutustuminen</a:t>
            </a:r>
          </a:p>
        </p:txBody>
      </p:sp>
    </p:spTree>
    <p:extLst>
      <p:ext uri="{BB962C8B-B14F-4D97-AF65-F5344CB8AC3E}">
        <p14:creationId xmlns:p14="http://schemas.microsoft.com/office/powerpoint/2010/main" val="1242416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92ED5-EC4E-24DF-5E15-82DB429ECBE7}"/>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55206724-0981-0010-16EF-0F7B99F8E85B}"/>
              </a:ext>
            </a:extLst>
          </p:cNvPr>
          <p:cNvSpPr>
            <a:spLocks noGrp="1"/>
          </p:cNvSpPr>
          <p:nvPr>
            <p:ph type="title"/>
          </p:nvPr>
        </p:nvSpPr>
        <p:spPr>
          <a:xfrm>
            <a:off x="825500" y="1237637"/>
            <a:ext cx="10515600" cy="1325563"/>
          </a:xfrm>
        </p:spPr>
        <p:txBody>
          <a:bodyPr>
            <a:normAutofit fontScale="90000"/>
          </a:bodyPr>
          <a:lstStyle/>
          <a:p>
            <a:r>
              <a:rPr lang="fi-FI" dirty="0"/>
              <a:t>Havaintojen harjoittelua </a:t>
            </a:r>
            <a:br>
              <a:rPr lang="fi-FI" dirty="0"/>
            </a:br>
            <a:r>
              <a:rPr lang="fi-FI" b="0" dirty="0"/>
              <a:t>Yhteinen purku</a:t>
            </a: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39F30D95-DD8F-7403-2397-B23075A39D7F}"/>
              </a:ext>
            </a:extLst>
          </p:cNvPr>
          <p:cNvSpPr>
            <a:spLocks noGrp="1"/>
          </p:cNvSpPr>
          <p:nvPr>
            <p:ph sz="half" idx="1"/>
          </p:nvPr>
        </p:nvSpPr>
        <p:spPr>
          <a:xfrm>
            <a:off x="825500" y="2177250"/>
            <a:ext cx="10515599" cy="4235101"/>
          </a:xfrm>
        </p:spPr>
        <p:txBody>
          <a:bodyPr>
            <a:normAutofit/>
          </a:bodyPr>
          <a:lstStyle/>
          <a:p>
            <a:pPr fontAlgn="base"/>
            <a:r>
              <a:rPr lang="fi-FI" dirty="0"/>
              <a:t>Millaisia havainnointiin perustuvia lauseita keksitte?</a:t>
            </a:r>
          </a:p>
          <a:p>
            <a:pPr fontAlgn="base"/>
            <a:r>
              <a:rPr lang="fi-FI" dirty="0"/>
              <a:t>Oliko väitteiden muuttaminen havainnoiksi helppoa vai hankalaa?</a:t>
            </a:r>
          </a:p>
          <a:p>
            <a:pPr fontAlgn="base"/>
            <a:r>
              <a:rPr lang="fi-FI" dirty="0"/>
              <a:t>Tuleeko teille mieleen viime ajoilta tilanteita, joissa olette tehneet tulkintoja?</a:t>
            </a:r>
          </a:p>
          <a:p>
            <a:endParaRPr lang="fi-FI" dirty="0"/>
          </a:p>
        </p:txBody>
      </p:sp>
      <p:sp>
        <p:nvSpPr>
          <p:cNvPr id="5" name="Dian numeron paikkamerkki 4">
            <a:extLst>
              <a:ext uri="{FF2B5EF4-FFF2-40B4-BE49-F238E27FC236}">
                <a16:creationId xmlns:a16="http://schemas.microsoft.com/office/drawing/2014/main" id="{00B72731-ADF1-2239-268F-F3EDAD153F37}"/>
              </a:ext>
            </a:extLst>
          </p:cNvPr>
          <p:cNvSpPr>
            <a:spLocks noGrp="1"/>
          </p:cNvSpPr>
          <p:nvPr>
            <p:ph type="sldNum" sz="quarter" idx="12"/>
          </p:nvPr>
        </p:nvSpPr>
        <p:spPr/>
        <p:txBody>
          <a:bodyPr/>
          <a:lstStyle/>
          <a:p>
            <a:fld id="{39B1186B-072D-6149-B4A5-B9C46365F353}" type="slidenum">
              <a:rPr lang="fi-FI" smtClean="0"/>
              <a:pPr/>
              <a:t>10</a:t>
            </a:fld>
            <a:endParaRPr lang="fi-FI" dirty="0"/>
          </a:p>
        </p:txBody>
      </p:sp>
    </p:spTree>
    <p:extLst>
      <p:ext uri="{BB962C8B-B14F-4D97-AF65-F5344CB8AC3E}">
        <p14:creationId xmlns:p14="http://schemas.microsoft.com/office/powerpoint/2010/main" val="3786180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8761C-513A-35FD-5B95-415B4C523DF7}"/>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ED03C608-4847-8090-7A9C-6E33D82686E4}"/>
              </a:ext>
            </a:extLst>
          </p:cNvPr>
          <p:cNvSpPr>
            <a:spLocks noGrp="1"/>
          </p:cNvSpPr>
          <p:nvPr>
            <p:ph type="title"/>
          </p:nvPr>
        </p:nvSpPr>
        <p:spPr/>
        <p:txBody>
          <a:bodyPr>
            <a:normAutofit fontScale="90000"/>
          </a:bodyPr>
          <a:lstStyle/>
          <a:p>
            <a:r>
              <a:rPr lang="fi-FI" dirty="0"/>
              <a:t>Osa II: </a:t>
            </a:r>
            <a:br>
              <a:rPr lang="fi-FI" dirty="0"/>
            </a:br>
            <a:r>
              <a:rPr lang="fi-FI" dirty="0"/>
              <a:t>Huomioi tunteita ja tarpeita</a:t>
            </a:r>
            <a:br>
              <a:rPr lang="fi-FI" dirty="0"/>
            </a:br>
            <a:endParaRPr lang="fi-FI" dirty="0"/>
          </a:p>
        </p:txBody>
      </p:sp>
      <p:sp>
        <p:nvSpPr>
          <p:cNvPr id="3" name="Dian numeron paikkamerkki 2">
            <a:extLst>
              <a:ext uri="{FF2B5EF4-FFF2-40B4-BE49-F238E27FC236}">
                <a16:creationId xmlns:a16="http://schemas.microsoft.com/office/drawing/2014/main" id="{3AA7C9F3-56B9-E218-A78A-C5B031A8C689}"/>
              </a:ext>
            </a:extLst>
          </p:cNvPr>
          <p:cNvSpPr>
            <a:spLocks noGrp="1"/>
          </p:cNvSpPr>
          <p:nvPr>
            <p:ph type="sldNum" sz="quarter" idx="12"/>
          </p:nvPr>
        </p:nvSpPr>
        <p:spPr/>
        <p:txBody>
          <a:bodyPr/>
          <a:lstStyle/>
          <a:p>
            <a:fld id="{39B1186B-072D-6149-B4A5-B9C46365F353}" type="slidenum">
              <a:rPr lang="fi-FI" smtClean="0"/>
              <a:pPr/>
              <a:t>11</a:t>
            </a:fld>
            <a:endParaRPr lang="fi-FI" dirty="0"/>
          </a:p>
        </p:txBody>
      </p:sp>
    </p:spTree>
    <p:extLst>
      <p:ext uri="{BB962C8B-B14F-4D97-AF65-F5344CB8AC3E}">
        <p14:creationId xmlns:p14="http://schemas.microsoft.com/office/powerpoint/2010/main" val="24337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DBB98-1050-15E6-20F8-26CCC9884DF8}"/>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FD8F3651-E464-38C5-A430-08D46943B254}"/>
              </a:ext>
            </a:extLst>
          </p:cNvPr>
          <p:cNvSpPr>
            <a:spLocks noGrp="1"/>
          </p:cNvSpPr>
          <p:nvPr>
            <p:ph type="title"/>
          </p:nvPr>
        </p:nvSpPr>
        <p:spPr/>
        <p:txBody>
          <a:bodyPr>
            <a:normAutofit fontScale="90000"/>
          </a:bodyPr>
          <a:lstStyle/>
          <a:p>
            <a:br>
              <a:rPr lang="fi-FI" dirty="0"/>
            </a:br>
            <a:r>
              <a:rPr lang="fi-FI" dirty="0"/>
              <a:t>Vaihe A. Alustus</a:t>
            </a:r>
            <a:br>
              <a:rPr lang="fi-FI" dirty="0"/>
            </a:br>
            <a:r>
              <a:rPr lang="fi-FI" b="0" dirty="0"/>
              <a:t>Tunteet ja tarpeet</a:t>
            </a:r>
            <a:br>
              <a:rPr lang="fi-FI" b="0" dirty="0"/>
            </a:b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E87B6E67-8D33-2A5E-1B50-014E3879CB38}"/>
              </a:ext>
            </a:extLst>
          </p:cNvPr>
          <p:cNvSpPr>
            <a:spLocks noGrp="1"/>
          </p:cNvSpPr>
          <p:nvPr>
            <p:ph sz="half" idx="1"/>
          </p:nvPr>
        </p:nvSpPr>
        <p:spPr>
          <a:xfrm>
            <a:off x="825501" y="1894114"/>
            <a:ext cx="10515599" cy="4235101"/>
          </a:xfrm>
        </p:spPr>
        <p:txBody>
          <a:bodyPr>
            <a:normAutofit lnSpcReduction="10000"/>
          </a:bodyPr>
          <a:lstStyle/>
          <a:p>
            <a:pPr fontAlgn="base"/>
            <a:r>
              <a:rPr lang="fi-FI" dirty="0"/>
              <a:t>Tarpeet ovat auttavat meitä selviytymään, voimaan hyvin ja kokemaan täyttymystä tai onnellisuutta.</a:t>
            </a:r>
          </a:p>
          <a:p>
            <a:pPr lvl="1" fontAlgn="base"/>
            <a:r>
              <a:rPr lang="fi-FI" dirty="0"/>
              <a:t>Tarpeita ovat esimerkiksi uni, ravinto, kuuluminen ryhmään, itsenäisyys ja luovuus.</a:t>
            </a:r>
          </a:p>
          <a:p>
            <a:pPr fontAlgn="base"/>
            <a:r>
              <a:rPr lang="fi-FI" dirty="0"/>
              <a:t>Tunteet viestivät usein siitä, miten jokin tarpeemme täyttyy tai ei täyty.</a:t>
            </a:r>
          </a:p>
          <a:p>
            <a:pPr fontAlgn="base"/>
            <a:r>
              <a:rPr lang="fi-FI" dirty="0"/>
              <a:t>Tunteet ja tarpeet toimivat siis usein yhdessä. Ne toimivat toimintamme taustalla, vaikka emme itse aina niitä huomaisikaan.</a:t>
            </a:r>
          </a:p>
          <a:p>
            <a:pPr fontAlgn="base"/>
            <a:r>
              <a:rPr lang="fi-FI" dirty="0"/>
              <a:t>Selkeys tunteista ja tarpeista auttaa paitsi ymmärtämään itseä, myös toisia.</a:t>
            </a:r>
          </a:p>
          <a:p>
            <a:endParaRPr lang="fi-FI" dirty="0"/>
          </a:p>
        </p:txBody>
      </p:sp>
      <p:sp>
        <p:nvSpPr>
          <p:cNvPr id="5" name="Dian numeron paikkamerkki 4">
            <a:extLst>
              <a:ext uri="{FF2B5EF4-FFF2-40B4-BE49-F238E27FC236}">
                <a16:creationId xmlns:a16="http://schemas.microsoft.com/office/drawing/2014/main" id="{7FB835E9-17CF-9B1D-DA9F-990FDBB6DBD3}"/>
              </a:ext>
            </a:extLst>
          </p:cNvPr>
          <p:cNvSpPr>
            <a:spLocks noGrp="1"/>
          </p:cNvSpPr>
          <p:nvPr>
            <p:ph type="sldNum" sz="quarter" idx="12"/>
          </p:nvPr>
        </p:nvSpPr>
        <p:spPr/>
        <p:txBody>
          <a:bodyPr/>
          <a:lstStyle/>
          <a:p>
            <a:fld id="{39B1186B-072D-6149-B4A5-B9C46365F353}" type="slidenum">
              <a:rPr lang="fi-FI" smtClean="0"/>
              <a:pPr/>
              <a:t>12</a:t>
            </a:fld>
            <a:endParaRPr lang="fi-FI" dirty="0"/>
          </a:p>
        </p:txBody>
      </p:sp>
    </p:spTree>
    <p:extLst>
      <p:ext uri="{BB962C8B-B14F-4D97-AF65-F5344CB8AC3E}">
        <p14:creationId xmlns:p14="http://schemas.microsoft.com/office/powerpoint/2010/main" val="1948682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BFD3E-8E2A-3EA6-B6CF-372E2A492607}"/>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73B6C346-6FDC-5F15-078E-3D258448AF9C}"/>
              </a:ext>
            </a:extLst>
          </p:cNvPr>
          <p:cNvSpPr>
            <a:spLocks noGrp="1"/>
          </p:cNvSpPr>
          <p:nvPr>
            <p:ph type="title"/>
          </p:nvPr>
        </p:nvSpPr>
        <p:spPr>
          <a:xfrm>
            <a:off x="838200" y="992354"/>
            <a:ext cx="10515600" cy="1325563"/>
          </a:xfrm>
        </p:spPr>
        <p:txBody>
          <a:bodyPr>
            <a:normAutofit fontScale="90000"/>
          </a:bodyPr>
          <a:lstStyle/>
          <a:p>
            <a:br>
              <a:rPr lang="fi-FI" b="0" dirty="0"/>
            </a:br>
            <a:r>
              <a:rPr lang="fi-FI" b="0" dirty="0"/>
              <a:t>Esimerkki: tunteiden ja tarpeiden linkittyminen yhteen</a:t>
            </a:r>
            <a:br>
              <a:rPr lang="fi-FI" b="0" dirty="0"/>
            </a:br>
            <a:endParaRPr lang="fi-FI" dirty="0"/>
          </a:p>
        </p:txBody>
      </p:sp>
      <p:sp>
        <p:nvSpPr>
          <p:cNvPr id="3" name="Sisällön paikkamerkki 2">
            <a:extLst>
              <a:ext uri="{FF2B5EF4-FFF2-40B4-BE49-F238E27FC236}">
                <a16:creationId xmlns:a16="http://schemas.microsoft.com/office/drawing/2014/main" id="{0D84C863-ADA9-4E0D-CDD7-B04F21704BB0}"/>
              </a:ext>
            </a:extLst>
          </p:cNvPr>
          <p:cNvSpPr>
            <a:spLocks noGrp="1"/>
          </p:cNvSpPr>
          <p:nvPr>
            <p:ph sz="half" idx="1"/>
          </p:nvPr>
        </p:nvSpPr>
        <p:spPr>
          <a:xfrm>
            <a:off x="825501" y="2580022"/>
            <a:ext cx="10515599" cy="3734358"/>
          </a:xfrm>
        </p:spPr>
        <p:txBody>
          <a:bodyPr/>
          <a:lstStyle/>
          <a:p>
            <a:pPr fontAlgn="base"/>
            <a:r>
              <a:rPr lang="fi-FI" dirty="0"/>
              <a:t>Olen </a:t>
            </a:r>
            <a:r>
              <a:rPr lang="fi-FI" b="1" dirty="0"/>
              <a:t>onnellinen</a:t>
            </a:r>
            <a:r>
              <a:rPr lang="fi-FI" dirty="0"/>
              <a:t>, koska tunnen </a:t>
            </a:r>
            <a:r>
              <a:rPr lang="fi-FI" b="1" dirty="0"/>
              <a:t>yhteenkuuluvuutta </a:t>
            </a:r>
            <a:r>
              <a:rPr lang="fi-FI" dirty="0"/>
              <a:t>kaveriporukassa. </a:t>
            </a:r>
          </a:p>
          <a:p>
            <a:pPr fontAlgn="base"/>
            <a:r>
              <a:rPr lang="fi-FI" dirty="0"/>
              <a:t>Olen </a:t>
            </a:r>
            <a:r>
              <a:rPr lang="fi-FI" b="1" dirty="0"/>
              <a:t>pettynyt</a:t>
            </a:r>
            <a:r>
              <a:rPr lang="fi-FI" dirty="0"/>
              <a:t>, koska koen, </a:t>
            </a:r>
            <a:r>
              <a:rPr lang="fi-FI" b="1" dirty="0"/>
              <a:t>etten tullut kuulluksi </a:t>
            </a:r>
            <a:r>
              <a:rPr lang="fi-FI" dirty="0"/>
              <a:t>eilisessä keskustelussa.</a:t>
            </a:r>
          </a:p>
        </p:txBody>
      </p:sp>
      <p:sp>
        <p:nvSpPr>
          <p:cNvPr id="5" name="Dian numeron paikkamerkki 4">
            <a:extLst>
              <a:ext uri="{FF2B5EF4-FFF2-40B4-BE49-F238E27FC236}">
                <a16:creationId xmlns:a16="http://schemas.microsoft.com/office/drawing/2014/main" id="{DB342E63-12BA-C054-0BB1-9401A8B06F70}"/>
              </a:ext>
            </a:extLst>
          </p:cNvPr>
          <p:cNvSpPr>
            <a:spLocks noGrp="1"/>
          </p:cNvSpPr>
          <p:nvPr>
            <p:ph type="sldNum" sz="quarter" idx="12"/>
          </p:nvPr>
        </p:nvSpPr>
        <p:spPr/>
        <p:txBody>
          <a:bodyPr/>
          <a:lstStyle/>
          <a:p>
            <a:fld id="{39B1186B-072D-6149-B4A5-B9C46365F353}" type="slidenum">
              <a:rPr lang="fi-FI" smtClean="0"/>
              <a:pPr/>
              <a:t>13</a:t>
            </a:fld>
            <a:endParaRPr lang="fi-FI" dirty="0"/>
          </a:p>
        </p:txBody>
      </p:sp>
    </p:spTree>
    <p:extLst>
      <p:ext uri="{BB962C8B-B14F-4D97-AF65-F5344CB8AC3E}">
        <p14:creationId xmlns:p14="http://schemas.microsoft.com/office/powerpoint/2010/main" val="837820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3EF1C-50A9-BC37-C919-2D4682A21E09}"/>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71D8C3F2-EE11-B1B6-8EA1-32E84CD02F01}"/>
              </a:ext>
            </a:extLst>
          </p:cNvPr>
          <p:cNvSpPr>
            <a:spLocks noGrp="1"/>
          </p:cNvSpPr>
          <p:nvPr>
            <p:ph type="title"/>
          </p:nvPr>
        </p:nvSpPr>
        <p:spPr/>
        <p:txBody>
          <a:bodyPr>
            <a:normAutofit fontScale="90000"/>
          </a:bodyPr>
          <a:lstStyle/>
          <a:p>
            <a:br>
              <a:rPr lang="fi-FI" dirty="0"/>
            </a:br>
            <a:r>
              <a:rPr lang="fi-FI" dirty="0"/>
              <a:t>Vaihe B. Mitä ovat nuo tunteet?</a:t>
            </a:r>
            <a:br>
              <a:rPr lang="fi-FI" b="0" dirty="0"/>
            </a:b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B79E1A3C-6138-D4EF-B648-A8171CB6B9EB}"/>
              </a:ext>
            </a:extLst>
          </p:cNvPr>
          <p:cNvSpPr>
            <a:spLocks noGrp="1"/>
          </p:cNvSpPr>
          <p:nvPr>
            <p:ph sz="half" idx="1"/>
          </p:nvPr>
        </p:nvSpPr>
        <p:spPr>
          <a:xfrm>
            <a:off x="825501" y="1741714"/>
            <a:ext cx="10515599" cy="4235101"/>
          </a:xfrm>
        </p:spPr>
        <p:txBody>
          <a:bodyPr>
            <a:normAutofit/>
          </a:bodyPr>
          <a:lstStyle/>
          <a:p>
            <a:pPr fontAlgn="base"/>
            <a:r>
              <a:rPr lang="fi-FI" dirty="0"/>
              <a:t>Tehtävänne on nimetä mahdollisimman monta erilaista tunnetta seuraavan kahden minuutin aikana. </a:t>
            </a:r>
          </a:p>
          <a:p>
            <a:pPr fontAlgn="base"/>
            <a:r>
              <a:rPr lang="fi-FI" dirty="0"/>
              <a:t>Miettikää sekä miellyttäviä että haastavia tunteita.</a:t>
            </a:r>
          </a:p>
          <a:p>
            <a:pPr fontAlgn="base"/>
            <a:r>
              <a:rPr lang="fi-FI" dirty="0"/>
              <a:t>Harjoituksen jälkeen:</a:t>
            </a:r>
          </a:p>
          <a:p>
            <a:pPr lvl="1" fontAlgn="base"/>
            <a:r>
              <a:rPr lang="fi-FI" dirty="0"/>
              <a:t>Oliko tunteiden nimeäminen helppoa tai hankalaa?</a:t>
            </a:r>
          </a:p>
          <a:p>
            <a:endParaRPr lang="fi-FI" dirty="0"/>
          </a:p>
        </p:txBody>
      </p:sp>
      <p:sp>
        <p:nvSpPr>
          <p:cNvPr id="5" name="Dian numeron paikkamerkki 4">
            <a:extLst>
              <a:ext uri="{FF2B5EF4-FFF2-40B4-BE49-F238E27FC236}">
                <a16:creationId xmlns:a16="http://schemas.microsoft.com/office/drawing/2014/main" id="{2D6D1F6C-242F-8055-7976-984D9C851F6B}"/>
              </a:ext>
            </a:extLst>
          </p:cNvPr>
          <p:cNvSpPr>
            <a:spLocks noGrp="1"/>
          </p:cNvSpPr>
          <p:nvPr>
            <p:ph type="sldNum" sz="quarter" idx="12"/>
          </p:nvPr>
        </p:nvSpPr>
        <p:spPr/>
        <p:txBody>
          <a:bodyPr/>
          <a:lstStyle/>
          <a:p>
            <a:fld id="{39B1186B-072D-6149-B4A5-B9C46365F353}" type="slidenum">
              <a:rPr lang="fi-FI" smtClean="0"/>
              <a:pPr/>
              <a:t>14</a:t>
            </a:fld>
            <a:endParaRPr lang="fi-FI" dirty="0"/>
          </a:p>
        </p:txBody>
      </p:sp>
    </p:spTree>
    <p:extLst>
      <p:ext uri="{BB962C8B-B14F-4D97-AF65-F5344CB8AC3E}">
        <p14:creationId xmlns:p14="http://schemas.microsoft.com/office/powerpoint/2010/main" val="181958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692BF-A126-7F50-EE99-7AC0A4B77808}"/>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B4066497-A1FF-E88D-5387-543FCEF05E17}"/>
              </a:ext>
            </a:extLst>
          </p:cNvPr>
          <p:cNvSpPr>
            <a:spLocks noGrp="1"/>
          </p:cNvSpPr>
          <p:nvPr>
            <p:ph type="title"/>
          </p:nvPr>
        </p:nvSpPr>
        <p:spPr>
          <a:xfrm>
            <a:off x="355600" y="244428"/>
            <a:ext cx="10515600" cy="767943"/>
          </a:xfrm>
        </p:spPr>
        <p:txBody>
          <a:bodyPr/>
          <a:lstStyle/>
          <a:p>
            <a:pPr algn="ctr"/>
            <a:r>
              <a:rPr lang="fi-FI" dirty="0"/>
              <a:t>Tunnesanalista</a:t>
            </a:r>
          </a:p>
        </p:txBody>
      </p:sp>
      <p:sp>
        <p:nvSpPr>
          <p:cNvPr id="4" name="Sisällön paikkamerkki 3">
            <a:extLst>
              <a:ext uri="{FF2B5EF4-FFF2-40B4-BE49-F238E27FC236}">
                <a16:creationId xmlns:a16="http://schemas.microsoft.com/office/drawing/2014/main" id="{7695E3ED-5B77-1EB3-FE54-F05FF02BB369}"/>
              </a:ext>
            </a:extLst>
          </p:cNvPr>
          <p:cNvSpPr>
            <a:spLocks noGrp="1"/>
          </p:cNvSpPr>
          <p:nvPr>
            <p:ph sz="half" idx="2"/>
          </p:nvPr>
        </p:nvSpPr>
        <p:spPr>
          <a:xfrm>
            <a:off x="417252" y="1716202"/>
            <a:ext cx="3122612" cy="4550229"/>
          </a:xfrm>
        </p:spPr>
        <p:txBody>
          <a:bodyPr>
            <a:normAutofit fontScale="62500" lnSpcReduction="20000"/>
          </a:bodyPr>
          <a:lstStyle/>
          <a:p>
            <a:r>
              <a:rPr lang="fi-FI" dirty="0"/>
              <a:t>Avoin </a:t>
            </a:r>
          </a:p>
          <a:p>
            <a:r>
              <a:rPr lang="fi-FI" dirty="0"/>
              <a:t>Avulias </a:t>
            </a:r>
          </a:p>
          <a:p>
            <a:r>
              <a:rPr lang="fi-FI" dirty="0"/>
              <a:t>Energinen, pirteä</a:t>
            </a:r>
          </a:p>
          <a:p>
            <a:r>
              <a:rPr lang="fi-FI" dirty="0"/>
              <a:t>Herkkä, lempeä</a:t>
            </a:r>
          </a:p>
          <a:p>
            <a:r>
              <a:rPr lang="fi-FI" dirty="0"/>
              <a:t>Huoleton </a:t>
            </a:r>
          </a:p>
          <a:p>
            <a:r>
              <a:rPr lang="fi-FI" dirty="0"/>
              <a:t>Ihastunut </a:t>
            </a:r>
          </a:p>
          <a:p>
            <a:r>
              <a:rPr lang="fi-FI" dirty="0"/>
              <a:t>Iloinen </a:t>
            </a:r>
          </a:p>
          <a:p>
            <a:r>
              <a:rPr lang="fi-FI" dirty="0"/>
              <a:t>Innostunut </a:t>
            </a:r>
          </a:p>
          <a:p>
            <a:r>
              <a:rPr lang="fi-FI" dirty="0"/>
              <a:t>Kiinnostunut</a:t>
            </a:r>
          </a:p>
          <a:p>
            <a:r>
              <a:rPr lang="fi-FI" dirty="0"/>
              <a:t>Kiitollinen </a:t>
            </a:r>
          </a:p>
          <a:p>
            <a:r>
              <a:rPr lang="fi-FI" dirty="0"/>
              <a:t>Luottavainen </a:t>
            </a:r>
          </a:p>
          <a:p>
            <a:r>
              <a:rPr lang="fi-FI" dirty="0"/>
              <a:t>Onnellinen </a:t>
            </a:r>
          </a:p>
          <a:p>
            <a:r>
              <a:rPr lang="fi-FI" dirty="0"/>
              <a:t>Optimistinen</a:t>
            </a:r>
          </a:p>
          <a:p>
            <a:r>
              <a:rPr lang="fi-FI" dirty="0"/>
              <a:t>Rauhallinen </a:t>
            </a:r>
          </a:p>
        </p:txBody>
      </p:sp>
      <p:sp>
        <p:nvSpPr>
          <p:cNvPr id="6" name="Sisällön paikkamerkki 5">
            <a:extLst>
              <a:ext uri="{FF2B5EF4-FFF2-40B4-BE49-F238E27FC236}">
                <a16:creationId xmlns:a16="http://schemas.microsoft.com/office/drawing/2014/main" id="{294D1F0A-3B2B-DCB4-4366-844675014966}"/>
              </a:ext>
            </a:extLst>
          </p:cNvPr>
          <p:cNvSpPr>
            <a:spLocks noGrp="1"/>
          </p:cNvSpPr>
          <p:nvPr>
            <p:ph sz="quarter" idx="4"/>
          </p:nvPr>
        </p:nvSpPr>
        <p:spPr>
          <a:xfrm>
            <a:off x="6204857" y="1606712"/>
            <a:ext cx="2887425" cy="4934968"/>
          </a:xfrm>
        </p:spPr>
        <p:txBody>
          <a:bodyPr>
            <a:normAutofit fontScale="62500" lnSpcReduction="20000"/>
          </a:bodyPr>
          <a:lstStyle/>
          <a:p>
            <a:r>
              <a:rPr lang="fi-FI" dirty="0"/>
              <a:t>Ahdistunut </a:t>
            </a:r>
          </a:p>
          <a:p>
            <a:r>
              <a:rPr lang="fi-FI" dirty="0"/>
              <a:t>Avuton </a:t>
            </a:r>
          </a:p>
          <a:p>
            <a:r>
              <a:rPr lang="fi-FI" dirty="0"/>
              <a:t>Epämukava</a:t>
            </a:r>
          </a:p>
          <a:p>
            <a:r>
              <a:rPr lang="fi-FI" dirty="0"/>
              <a:t>Epätoivoinen </a:t>
            </a:r>
          </a:p>
          <a:p>
            <a:r>
              <a:rPr lang="fi-FI" dirty="0"/>
              <a:t>Epävarma</a:t>
            </a:r>
          </a:p>
          <a:p>
            <a:r>
              <a:rPr lang="fi-FI" dirty="0"/>
              <a:t>Hermostunut</a:t>
            </a:r>
          </a:p>
          <a:p>
            <a:r>
              <a:rPr lang="fi-FI" dirty="0"/>
              <a:t>Huolestunut, hädissään</a:t>
            </a:r>
          </a:p>
          <a:p>
            <a:r>
              <a:rPr lang="fi-FI" dirty="0"/>
              <a:t>Hämmentynyt</a:t>
            </a:r>
          </a:p>
          <a:p>
            <a:r>
              <a:rPr lang="fi-FI" dirty="0"/>
              <a:t>Häpeissään / syyllinen</a:t>
            </a:r>
          </a:p>
          <a:p>
            <a:r>
              <a:rPr lang="fi-FI" dirty="0"/>
              <a:t>Ikävystynyt </a:t>
            </a:r>
          </a:p>
          <a:p>
            <a:r>
              <a:rPr lang="fi-FI" dirty="0"/>
              <a:t>Jännittynyt </a:t>
            </a:r>
          </a:p>
          <a:p>
            <a:r>
              <a:rPr lang="fi-FI" dirty="0"/>
              <a:t>Järkyttynyt </a:t>
            </a:r>
          </a:p>
          <a:p>
            <a:r>
              <a:rPr lang="fi-FI" dirty="0"/>
              <a:t>Kireä, kiukkuinen</a:t>
            </a:r>
          </a:p>
          <a:p>
            <a:r>
              <a:rPr lang="fi-FI" dirty="0"/>
              <a:t>Kiusaantunut </a:t>
            </a:r>
          </a:p>
          <a:p>
            <a:r>
              <a:rPr lang="fi-FI" dirty="0"/>
              <a:t>Kyllästynyt / tylsistynyt </a:t>
            </a:r>
          </a:p>
        </p:txBody>
      </p:sp>
      <p:sp>
        <p:nvSpPr>
          <p:cNvPr id="7" name="Dian numeron paikkamerkki 6">
            <a:extLst>
              <a:ext uri="{FF2B5EF4-FFF2-40B4-BE49-F238E27FC236}">
                <a16:creationId xmlns:a16="http://schemas.microsoft.com/office/drawing/2014/main" id="{7131B28C-B8DC-0F0F-0C56-A878343FDA14}"/>
              </a:ext>
            </a:extLst>
          </p:cNvPr>
          <p:cNvSpPr>
            <a:spLocks noGrp="1"/>
          </p:cNvSpPr>
          <p:nvPr>
            <p:ph type="sldNum" sz="quarter" idx="12"/>
          </p:nvPr>
        </p:nvSpPr>
        <p:spPr/>
        <p:txBody>
          <a:bodyPr/>
          <a:lstStyle/>
          <a:p>
            <a:fld id="{39B1186B-072D-6149-B4A5-B9C46365F353}" type="slidenum">
              <a:rPr lang="fi-FI" smtClean="0"/>
              <a:pPr/>
              <a:t>15</a:t>
            </a:fld>
            <a:endParaRPr lang="fi-FI" dirty="0"/>
          </a:p>
        </p:txBody>
      </p:sp>
      <p:sp>
        <p:nvSpPr>
          <p:cNvPr id="9" name="Sisällön paikkamerkki 3">
            <a:extLst>
              <a:ext uri="{FF2B5EF4-FFF2-40B4-BE49-F238E27FC236}">
                <a16:creationId xmlns:a16="http://schemas.microsoft.com/office/drawing/2014/main" id="{0A9D07CC-EF09-626B-7F27-451C5FCBF212}"/>
              </a:ext>
            </a:extLst>
          </p:cNvPr>
          <p:cNvSpPr txBox="1">
            <a:spLocks/>
          </p:cNvSpPr>
          <p:nvPr/>
        </p:nvSpPr>
        <p:spPr>
          <a:xfrm>
            <a:off x="3539864" y="1716201"/>
            <a:ext cx="3122612" cy="4550229"/>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Clr>
                <a:srgbClr val="A0C463"/>
              </a:buClr>
              <a:buFont typeface="Arial" panose="020B0604020202020204" pitchFamily="34" charset="0"/>
              <a:buChar char="•"/>
              <a:defRPr sz="2800" b="0" i="0" kern="1200" spc="0">
                <a:solidFill>
                  <a:schemeClr val="tx1">
                    <a:lumMod val="90000"/>
                    <a:lumOff val="10000"/>
                  </a:schemeClr>
                </a:solidFill>
                <a:latin typeface="Aptos Light" panose="020B0004020202020204" pitchFamily="34" charset="0"/>
                <a:ea typeface="+mn-ea"/>
                <a:cs typeface="+mn-cs"/>
              </a:defRPr>
            </a:lvl1pPr>
            <a:lvl2pPr marL="685800" indent="-228600" algn="l" defTabSz="914400" rtl="0" eaLnBrk="1" latinLnBrk="0" hangingPunct="1">
              <a:lnSpc>
                <a:spcPct val="90000"/>
              </a:lnSpc>
              <a:spcBef>
                <a:spcPts val="500"/>
              </a:spcBef>
              <a:buClr>
                <a:srgbClr val="A0C463"/>
              </a:buClr>
              <a:buFont typeface="Arial" panose="020B0604020202020204" pitchFamily="34" charset="0"/>
              <a:buChar char="•"/>
              <a:defRPr sz="2400" b="0" i="0" kern="1200" spc="0">
                <a:solidFill>
                  <a:schemeClr val="tx1">
                    <a:lumMod val="90000"/>
                    <a:lumOff val="10000"/>
                  </a:schemeClr>
                </a:solidFill>
                <a:latin typeface="Aptos Light" panose="020B0004020202020204" pitchFamily="34" charset="0"/>
                <a:ea typeface="+mn-ea"/>
                <a:cs typeface="+mn-cs"/>
              </a:defRPr>
            </a:lvl2pPr>
            <a:lvl3pPr marL="1143000" indent="-228600" algn="l" defTabSz="914400" rtl="0" eaLnBrk="1" latinLnBrk="0" hangingPunct="1">
              <a:lnSpc>
                <a:spcPct val="90000"/>
              </a:lnSpc>
              <a:spcBef>
                <a:spcPts val="500"/>
              </a:spcBef>
              <a:buClr>
                <a:srgbClr val="A0C463"/>
              </a:buClr>
              <a:buFont typeface="Arial" panose="020B0604020202020204" pitchFamily="34" charset="0"/>
              <a:buChar char="•"/>
              <a:defRPr sz="2000" b="0" i="0" kern="1200" spc="0">
                <a:solidFill>
                  <a:schemeClr val="tx1">
                    <a:lumMod val="90000"/>
                    <a:lumOff val="10000"/>
                  </a:schemeClr>
                </a:solidFill>
                <a:latin typeface="Aptos Light" panose="020B0004020202020204" pitchFamily="34" charset="0"/>
                <a:ea typeface="+mn-ea"/>
                <a:cs typeface="+mn-cs"/>
              </a:defRPr>
            </a:lvl3pPr>
            <a:lvl4pPr marL="16002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4pPr>
            <a:lvl5pPr marL="20574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dirty="0"/>
              <a:t>Reipas</a:t>
            </a:r>
          </a:p>
          <a:p>
            <a:r>
              <a:rPr lang="fi-FI" dirty="0"/>
              <a:t>Syvällinen</a:t>
            </a:r>
          </a:p>
          <a:p>
            <a:r>
              <a:rPr lang="fi-FI" dirty="0"/>
              <a:t>Tarmokas</a:t>
            </a:r>
          </a:p>
          <a:p>
            <a:r>
              <a:rPr lang="fi-FI" dirty="0"/>
              <a:t>Toiveikas</a:t>
            </a:r>
          </a:p>
          <a:p>
            <a:r>
              <a:rPr lang="fi-FI" dirty="0"/>
              <a:t>Turvallinen </a:t>
            </a:r>
          </a:p>
          <a:p>
            <a:r>
              <a:rPr lang="fi-FI" dirty="0"/>
              <a:t>Tyyni</a:t>
            </a:r>
          </a:p>
          <a:p>
            <a:r>
              <a:rPr lang="fi-FI" dirty="0"/>
              <a:t>Tyytyväinen</a:t>
            </a:r>
          </a:p>
          <a:p>
            <a:r>
              <a:rPr lang="fi-FI" dirty="0"/>
              <a:t>Voimakas </a:t>
            </a:r>
          </a:p>
          <a:p>
            <a:r>
              <a:rPr lang="fi-FI" dirty="0"/>
              <a:t>Utelias</a:t>
            </a:r>
          </a:p>
          <a:p>
            <a:r>
              <a:rPr lang="fi-FI" dirty="0"/>
              <a:t>Vapaa </a:t>
            </a:r>
          </a:p>
          <a:p>
            <a:r>
              <a:rPr lang="fi-FI" dirty="0"/>
              <a:t>Virkeä</a:t>
            </a:r>
          </a:p>
          <a:p>
            <a:r>
              <a:rPr lang="fi-FI" dirty="0"/>
              <a:t>Yllättynyt </a:t>
            </a:r>
          </a:p>
          <a:p>
            <a:r>
              <a:rPr lang="fi-FI" dirty="0"/>
              <a:t>Ylpeä</a:t>
            </a:r>
          </a:p>
          <a:p>
            <a:r>
              <a:rPr lang="fi-FI" dirty="0"/>
              <a:t>Ystävällinen </a:t>
            </a:r>
          </a:p>
        </p:txBody>
      </p:sp>
      <p:sp>
        <p:nvSpPr>
          <p:cNvPr id="10" name="Sisällön paikkamerkki 5">
            <a:extLst>
              <a:ext uri="{FF2B5EF4-FFF2-40B4-BE49-F238E27FC236}">
                <a16:creationId xmlns:a16="http://schemas.microsoft.com/office/drawing/2014/main" id="{6F99A95A-157D-F4CD-08A3-AE37F0269260}"/>
              </a:ext>
            </a:extLst>
          </p:cNvPr>
          <p:cNvSpPr txBox="1">
            <a:spLocks/>
          </p:cNvSpPr>
          <p:nvPr/>
        </p:nvSpPr>
        <p:spPr>
          <a:xfrm>
            <a:off x="9148580" y="1577797"/>
            <a:ext cx="2887425" cy="4715052"/>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Clr>
                <a:srgbClr val="A0C463"/>
              </a:buClr>
              <a:buFont typeface="Arial" panose="020B0604020202020204" pitchFamily="34" charset="0"/>
              <a:buChar char="•"/>
              <a:defRPr sz="2800" b="0" i="0" kern="1200" spc="0">
                <a:solidFill>
                  <a:schemeClr val="tx1">
                    <a:lumMod val="90000"/>
                    <a:lumOff val="10000"/>
                  </a:schemeClr>
                </a:solidFill>
                <a:latin typeface="Aptos Light" panose="020B0004020202020204" pitchFamily="34" charset="0"/>
                <a:ea typeface="+mn-ea"/>
                <a:cs typeface="+mn-cs"/>
              </a:defRPr>
            </a:lvl1pPr>
            <a:lvl2pPr marL="685800" indent="-228600" algn="l" defTabSz="914400" rtl="0" eaLnBrk="1" latinLnBrk="0" hangingPunct="1">
              <a:lnSpc>
                <a:spcPct val="90000"/>
              </a:lnSpc>
              <a:spcBef>
                <a:spcPts val="500"/>
              </a:spcBef>
              <a:buClr>
                <a:srgbClr val="A0C463"/>
              </a:buClr>
              <a:buFont typeface="Arial" panose="020B0604020202020204" pitchFamily="34" charset="0"/>
              <a:buChar char="•"/>
              <a:defRPr sz="2400" b="0" i="0" kern="1200" spc="0">
                <a:solidFill>
                  <a:schemeClr val="tx1">
                    <a:lumMod val="90000"/>
                    <a:lumOff val="10000"/>
                  </a:schemeClr>
                </a:solidFill>
                <a:latin typeface="Aptos Light" panose="020B0004020202020204" pitchFamily="34" charset="0"/>
                <a:ea typeface="+mn-ea"/>
                <a:cs typeface="+mn-cs"/>
              </a:defRPr>
            </a:lvl2pPr>
            <a:lvl3pPr marL="1143000" indent="-228600" algn="l" defTabSz="914400" rtl="0" eaLnBrk="1" latinLnBrk="0" hangingPunct="1">
              <a:lnSpc>
                <a:spcPct val="90000"/>
              </a:lnSpc>
              <a:spcBef>
                <a:spcPts val="500"/>
              </a:spcBef>
              <a:buClr>
                <a:srgbClr val="A0C463"/>
              </a:buClr>
              <a:buFont typeface="Arial" panose="020B0604020202020204" pitchFamily="34" charset="0"/>
              <a:buChar char="•"/>
              <a:defRPr sz="2000" b="0" i="0" kern="1200" spc="0">
                <a:solidFill>
                  <a:schemeClr val="tx1">
                    <a:lumMod val="90000"/>
                    <a:lumOff val="10000"/>
                  </a:schemeClr>
                </a:solidFill>
                <a:latin typeface="Aptos Light" panose="020B0004020202020204" pitchFamily="34" charset="0"/>
                <a:ea typeface="+mn-ea"/>
                <a:cs typeface="+mn-cs"/>
              </a:defRPr>
            </a:lvl3pPr>
            <a:lvl4pPr marL="16002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4pPr>
            <a:lvl5pPr marL="20574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dirty="0"/>
              <a:t>Levoton</a:t>
            </a:r>
          </a:p>
          <a:p>
            <a:r>
              <a:rPr lang="fi-FI" dirty="0"/>
              <a:t>Murheellinen</a:t>
            </a:r>
          </a:p>
          <a:p>
            <a:r>
              <a:rPr lang="fi-FI" dirty="0"/>
              <a:t>Mustasukkainen</a:t>
            </a:r>
          </a:p>
          <a:p>
            <a:r>
              <a:rPr lang="fi-FI" dirty="0"/>
              <a:t>Nolo </a:t>
            </a:r>
          </a:p>
          <a:p>
            <a:r>
              <a:rPr lang="fi-FI" dirty="0"/>
              <a:t>Pahoillaan</a:t>
            </a:r>
          </a:p>
          <a:p>
            <a:r>
              <a:rPr lang="fi-FI" dirty="0"/>
              <a:t>Peloissaan / pelästynyt </a:t>
            </a:r>
          </a:p>
          <a:p>
            <a:r>
              <a:rPr lang="fi-FI" dirty="0"/>
              <a:t>Pettynyt </a:t>
            </a:r>
          </a:p>
          <a:p>
            <a:r>
              <a:rPr lang="fi-FI" dirty="0"/>
              <a:t>Surullinen</a:t>
            </a:r>
          </a:p>
          <a:p>
            <a:r>
              <a:rPr lang="fi-FI" dirty="0"/>
              <a:t>Suuttunut</a:t>
            </a:r>
          </a:p>
          <a:p>
            <a:r>
              <a:rPr lang="fi-FI" dirty="0"/>
              <a:t>Toivoton </a:t>
            </a:r>
          </a:p>
          <a:p>
            <a:r>
              <a:rPr lang="fi-FI" dirty="0"/>
              <a:t>Turhautunut </a:t>
            </a:r>
          </a:p>
          <a:p>
            <a:r>
              <a:rPr lang="fi-FI" dirty="0"/>
              <a:t>Turtunut </a:t>
            </a:r>
          </a:p>
          <a:p>
            <a:r>
              <a:rPr lang="fi-FI" dirty="0"/>
              <a:t>Uupunut, voimaton, väsynyt</a:t>
            </a:r>
          </a:p>
          <a:p>
            <a:r>
              <a:rPr lang="fi-FI" dirty="0"/>
              <a:t>Vihainen</a:t>
            </a:r>
          </a:p>
        </p:txBody>
      </p:sp>
      <p:sp>
        <p:nvSpPr>
          <p:cNvPr id="3" name="Tekstiruutu 2">
            <a:extLst>
              <a:ext uri="{FF2B5EF4-FFF2-40B4-BE49-F238E27FC236}">
                <a16:creationId xmlns:a16="http://schemas.microsoft.com/office/drawing/2014/main" id="{E8BF89EE-C351-0650-47E4-613D7CE6216C}"/>
              </a:ext>
            </a:extLst>
          </p:cNvPr>
          <p:cNvSpPr txBox="1"/>
          <p:nvPr/>
        </p:nvSpPr>
        <p:spPr>
          <a:xfrm>
            <a:off x="155994" y="1034140"/>
            <a:ext cx="5355771" cy="461665"/>
          </a:xfrm>
          <a:prstGeom prst="rect">
            <a:avLst/>
          </a:prstGeom>
          <a:noFill/>
        </p:spPr>
        <p:txBody>
          <a:bodyPr wrap="square" rtlCol="0">
            <a:spAutoFit/>
          </a:bodyPr>
          <a:lstStyle/>
          <a:p>
            <a:r>
              <a:rPr lang="fi-FI" sz="2400" dirty="0"/>
              <a:t>Tunteita, kun tarpeet ovat tyydyttyneet:</a:t>
            </a:r>
          </a:p>
        </p:txBody>
      </p:sp>
      <p:sp>
        <p:nvSpPr>
          <p:cNvPr id="5" name="Tekstiruutu 4">
            <a:extLst>
              <a:ext uri="{FF2B5EF4-FFF2-40B4-BE49-F238E27FC236}">
                <a16:creationId xmlns:a16="http://schemas.microsoft.com/office/drawing/2014/main" id="{01CAB7B6-5742-6F50-8F45-DA4E3C2063D0}"/>
              </a:ext>
            </a:extLst>
          </p:cNvPr>
          <p:cNvSpPr txBox="1"/>
          <p:nvPr/>
        </p:nvSpPr>
        <p:spPr>
          <a:xfrm>
            <a:off x="6204857" y="1046821"/>
            <a:ext cx="5831148" cy="461665"/>
          </a:xfrm>
          <a:prstGeom prst="rect">
            <a:avLst/>
          </a:prstGeom>
          <a:noFill/>
        </p:spPr>
        <p:txBody>
          <a:bodyPr wrap="square" rtlCol="0">
            <a:spAutoFit/>
          </a:bodyPr>
          <a:lstStyle/>
          <a:p>
            <a:r>
              <a:rPr lang="fi-FI" sz="2400" dirty="0"/>
              <a:t>Tunteita, kun tarpeet eivät ole tyydyttyneet:</a:t>
            </a:r>
          </a:p>
        </p:txBody>
      </p:sp>
    </p:spTree>
    <p:extLst>
      <p:ext uri="{BB962C8B-B14F-4D97-AF65-F5344CB8AC3E}">
        <p14:creationId xmlns:p14="http://schemas.microsoft.com/office/powerpoint/2010/main" val="4233244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9F382-2F4E-EBD0-756B-958EDA330A6A}"/>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272F6F80-1A51-5B2B-E671-8978C1A6F828}"/>
              </a:ext>
            </a:extLst>
          </p:cNvPr>
          <p:cNvSpPr>
            <a:spLocks noGrp="1"/>
          </p:cNvSpPr>
          <p:nvPr>
            <p:ph type="title"/>
          </p:nvPr>
        </p:nvSpPr>
        <p:spPr/>
        <p:txBody>
          <a:bodyPr>
            <a:normAutofit fontScale="90000"/>
          </a:bodyPr>
          <a:lstStyle/>
          <a:p>
            <a:br>
              <a:rPr lang="fi-FI" dirty="0"/>
            </a:br>
            <a:r>
              <a:rPr lang="fi-FI" dirty="0"/>
              <a:t>Vaihe C. Tarpeita sanoittamassa</a:t>
            </a:r>
            <a:br>
              <a:rPr lang="fi-FI" b="0" dirty="0"/>
            </a:b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BE1F892B-7023-EA1B-1CD8-B0128BEB3B51}"/>
              </a:ext>
            </a:extLst>
          </p:cNvPr>
          <p:cNvSpPr>
            <a:spLocks noGrp="1"/>
          </p:cNvSpPr>
          <p:nvPr>
            <p:ph sz="half" idx="1"/>
          </p:nvPr>
        </p:nvSpPr>
        <p:spPr>
          <a:xfrm>
            <a:off x="825501" y="1741714"/>
            <a:ext cx="10515599" cy="4235101"/>
          </a:xfrm>
        </p:spPr>
        <p:txBody>
          <a:bodyPr>
            <a:normAutofit/>
          </a:bodyPr>
          <a:lstStyle/>
          <a:p>
            <a:pPr fontAlgn="base"/>
            <a:r>
              <a:rPr lang="fi-FI" dirty="0"/>
              <a:t>Seuraavaksi tehtävänne on pohtia, millaisia täyttymättömiä tarpeita teille kohta jaettavien tarveväitteiden taustalla voisi olla. Mitä sinä tarvitsisit kyseisissä tilanteissa?</a:t>
            </a:r>
          </a:p>
          <a:p>
            <a:pPr fontAlgn="base"/>
            <a:r>
              <a:rPr lang="fi-FI" dirty="0"/>
              <a:t>Aikaa on n. 10 minuuttia.</a:t>
            </a:r>
          </a:p>
          <a:p>
            <a:pPr fontAlgn="base"/>
            <a:r>
              <a:rPr lang="fi-FI" dirty="0"/>
              <a:t>Muistattehan, että  tilanteiden taustalla voi olla erilaisia täyttymättömiä tarpeita, joten listaukseen voi laittaa useammankin tarpeen. </a:t>
            </a:r>
          </a:p>
          <a:p>
            <a:pPr lvl="1" fontAlgn="base"/>
            <a:endParaRPr lang="fi-FI" dirty="0"/>
          </a:p>
          <a:p>
            <a:pPr lvl="1" fontAlgn="base"/>
            <a:endParaRPr lang="fi-FI" dirty="0"/>
          </a:p>
          <a:p>
            <a:endParaRPr lang="fi-FI" dirty="0"/>
          </a:p>
        </p:txBody>
      </p:sp>
      <p:sp>
        <p:nvSpPr>
          <p:cNvPr id="5" name="Dian numeron paikkamerkki 4">
            <a:extLst>
              <a:ext uri="{FF2B5EF4-FFF2-40B4-BE49-F238E27FC236}">
                <a16:creationId xmlns:a16="http://schemas.microsoft.com/office/drawing/2014/main" id="{EDA99441-10A9-77E4-4FCC-D060BEB39DD3}"/>
              </a:ext>
            </a:extLst>
          </p:cNvPr>
          <p:cNvSpPr>
            <a:spLocks noGrp="1"/>
          </p:cNvSpPr>
          <p:nvPr>
            <p:ph type="sldNum" sz="quarter" idx="12"/>
          </p:nvPr>
        </p:nvSpPr>
        <p:spPr/>
        <p:txBody>
          <a:bodyPr/>
          <a:lstStyle/>
          <a:p>
            <a:fld id="{39B1186B-072D-6149-B4A5-B9C46365F353}" type="slidenum">
              <a:rPr lang="fi-FI" smtClean="0"/>
              <a:pPr/>
              <a:t>16</a:t>
            </a:fld>
            <a:endParaRPr lang="fi-FI" dirty="0"/>
          </a:p>
        </p:txBody>
      </p:sp>
    </p:spTree>
    <p:extLst>
      <p:ext uri="{BB962C8B-B14F-4D97-AF65-F5344CB8AC3E}">
        <p14:creationId xmlns:p14="http://schemas.microsoft.com/office/powerpoint/2010/main" val="2738010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A39E33-0066-3643-319A-6DD6E7EEFD3B}"/>
              </a:ext>
            </a:extLst>
          </p:cNvPr>
          <p:cNvSpPr>
            <a:spLocks noGrp="1"/>
          </p:cNvSpPr>
          <p:nvPr>
            <p:ph type="title"/>
          </p:nvPr>
        </p:nvSpPr>
        <p:spPr>
          <a:xfrm>
            <a:off x="355600" y="481411"/>
            <a:ext cx="10515600" cy="966669"/>
          </a:xfrm>
        </p:spPr>
        <p:txBody>
          <a:bodyPr/>
          <a:lstStyle/>
          <a:p>
            <a:pPr algn="ctr"/>
            <a:r>
              <a:rPr lang="fi-FI" dirty="0"/>
              <a:t>Erilaisia perustarpeita</a:t>
            </a:r>
          </a:p>
        </p:txBody>
      </p:sp>
      <p:sp>
        <p:nvSpPr>
          <p:cNvPr id="4" name="Sisällön paikkamerkki 3">
            <a:extLst>
              <a:ext uri="{FF2B5EF4-FFF2-40B4-BE49-F238E27FC236}">
                <a16:creationId xmlns:a16="http://schemas.microsoft.com/office/drawing/2014/main" id="{AB545CED-358E-558D-663A-08FF7B716081}"/>
              </a:ext>
            </a:extLst>
          </p:cNvPr>
          <p:cNvSpPr>
            <a:spLocks noGrp="1"/>
          </p:cNvSpPr>
          <p:nvPr>
            <p:ph sz="half" idx="2"/>
          </p:nvPr>
        </p:nvSpPr>
        <p:spPr>
          <a:xfrm>
            <a:off x="417252" y="1716202"/>
            <a:ext cx="3122612" cy="4550229"/>
          </a:xfrm>
        </p:spPr>
        <p:txBody>
          <a:bodyPr>
            <a:normAutofit fontScale="70000" lnSpcReduction="20000"/>
          </a:bodyPr>
          <a:lstStyle/>
          <a:p>
            <a:r>
              <a:rPr lang="fi-FI" dirty="0"/>
              <a:t>arvostus</a:t>
            </a:r>
          </a:p>
          <a:p>
            <a:r>
              <a:rPr lang="fi-FI" dirty="0"/>
              <a:t>empatia, myötätunto</a:t>
            </a:r>
          </a:p>
          <a:p>
            <a:r>
              <a:rPr lang="fi-FI" dirty="0"/>
              <a:t>hellyys</a:t>
            </a:r>
          </a:p>
          <a:p>
            <a:r>
              <a:rPr lang="fi-FI" dirty="0"/>
              <a:t>huolenpito</a:t>
            </a:r>
          </a:p>
          <a:p>
            <a:r>
              <a:rPr lang="fi-FI" dirty="0"/>
              <a:t>huomioiduksi tuleminen </a:t>
            </a:r>
          </a:p>
          <a:p>
            <a:r>
              <a:rPr lang="fi-FI" dirty="0"/>
              <a:t>hyväksyntä </a:t>
            </a:r>
          </a:p>
          <a:p>
            <a:r>
              <a:rPr lang="fi-FI" dirty="0"/>
              <a:t>jatkuvuus </a:t>
            </a:r>
          </a:p>
          <a:p>
            <a:r>
              <a:rPr lang="fi-FI" dirty="0"/>
              <a:t>kumppanuus</a:t>
            </a:r>
          </a:p>
          <a:p>
            <a:r>
              <a:rPr lang="fi-FI" dirty="0"/>
              <a:t>kunnioitus</a:t>
            </a:r>
          </a:p>
          <a:p>
            <a:r>
              <a:rPr lang="fi-FI" dirty="0"/>
              <a:t>luottamus</a:t>
            </a:r>
          </a:p>
          <a:p>
            <a:r>
              <a:rPr lang="fi-FI" dirty="0"/>
              <a:t>rakkaus</a:t>
            </a:r>
          </a:p>
          <a:p>
            <a:r>
              <a:rPr lang="fi-FI" dirty="0"/>
              <a:t>kuulluksi tuleminen</a:t>
            </a:r>
          </a:p>
        </p:txBody>
      </p:sp>
      <p:sp>
        <p:nvSpPr>
          <p:cNvPr id="6" name="Sisällön paikkamerkki 5">
            <a:extLst>
              <a:ext uri="{FF2B5EF4-FFF2-40B4-BE49-F238E27FC236}">
                <a16:creationId xmlns:a16="http://schemas.microsoft.com/office/drawing/2014/main" id="{48037688-BB52-600F-385F-67F7D9F20BD0}"/>
              </a:ext>
            </a:extLst>
          </p:cNvPr>
          <p:cNvSpPr>
            <a:spLocks noGrp="1"/>
          </p:cNvSpPr>
          <p:nvPr>
            <p:ph sz="quarter" idx="4"/>
          </p:nvPr>
        </p:nvSpPr>
        <p:spPr>
          <a:xfrm>
            <a:off x="6662476" y="1694432"/>
            <a:ext cx="2887425" cy="4934968"/>
          </a:xfrm>
        </p:spPr>
        <p:txBody>
          <a:bodyPr>
            <a:normAutofit fontScale="70000" lnSpcReduction="20000"/>
          </a:bodyPr>
          <a:lstStyle/>
          <a:p>
            <a:r>
              <a:rPr lang="fi-FI" dirty="0"/>
              <a:t>tasapaino</a:t>
            </a:r>
          </a:p>
          <a:p>
            <a:r>
              <a:rPr lang="fi-FI" dirty="0"/>
              <a:t>yhteisöllisyys</a:t>
            </a:r>
          </a:p>
          <a:p>
            <a:r>
              <a:rPr lang="fi-FI" dirty="0"/>
              <a:t>lepo</a:t>
            </a:r>
          </a:p>
          <a:p>
            <a:r>
              <a:rPr lang="fi-FI" dirty="0"/>
              <a:t>liikkuminen</a:t>
            </a:r>
          </a:p>
          <a:p>
            <a:r>
              <a:rPr lang="fi-FI" dirty="0"/>
              <a:t>ravinto </a:t>
            </a:r>
          </a:p>
          <a:p>
            <a:r>
              <a:rPr lang="fi-FI" dirty="0"/>
              <a:t>rentoutuminen</a:t>
            </a:r>
          </a:p>
          <a:p>
            <a:r>
              <a:rPr lang="fi-FI" dirty="0"/>
              <a:t>uni</a:t>
            </a:r>
          </a:p>
          <a:p>
            <a:r>
              <a:rPr lang="fi-FI" dirty="0"/>
              <a:t>haastavuus</a:t>
            </a:r>
          </a:p>
          <a:p>
            <a:r>
              <a:rPr lang="fi-FI" dirty="0"/>
              <a:t>kiitollisuus</a:t>
            </a:r>
          </a:p>
          <a:p>
            <a:r>
              <a:rPr lang="fi-FI" dirty="0"/>
              <a:t>hengellisyys, </a:t>
            </a:r>
          </a:p>
          <a:p>
            <a:pPr marL="0" indent="0">
              <a:buNone/>
            </a:pPr>
            <a:r>
              <a:rPr lang="fi-FI" dirty="0"/>
              <a:t>henkisyys</a:t>
            </a:r>
          </a:p>
          <a:p>
            <a:r>
              <a:rPr lang="fi-FI" dirty="0"/>
              <a:t>innostus</a:t>
            </a:r>
          </a:p>
          <a:p>
            <a:r>
              <a:rPr lang="fi-FI" dirty="0"/>
              <a:t>itseilmaisu</a:t>
            </a:r>
          </a:p>
          <a:p>
            <a:r>
              <a:rPr lang="fi-FI" dirty="0"/>
              <a:t>oppiminen</a:t>
            </a:r>
          </a:p>
        </p:txBody>
      </p:sp>
      <p:sp>
        <p:nvSpPr>
          <p:cNvPr id="7" name="Dian numeron paikkamerkki 6">
            <a:extLst>
              <a:ext uri="{FF2B5EF4-FFF2-40B4-BE49-F238E27FC236}">
                <a16:creationId xmlns:a16="http://schemas.microsoft.com/office/drawing/2014/main" id="{656AE045-AED4-F6DC-DF68-864EA0A351EF}"/>
              </a:ext>
            </a:extLst>
          </p:cNvPr>
          <p:cNvSpPr>
            <a:spLocks noGrp="1"/>
          </p:cNvSpPr>
          <p:nvPr>
            <p:ph type="sldNum" sz="quarter" idx="12"/>
          </p:nvPr>
        </p:nvSpPr>
        <p:spPr/>
        <p:txBody>
          <a:bodyPr/>
          <a:lstStyle/>
          <a:p>
            <a:fld id="{39B1186B-072D-6149-B4A5-B9C46365F353}" type="slidenum">
              <a:rPr lang="fi-FI" smtClean="0"/>
              <a:pPr/>
              <a:t>17</a:t>
            </a:fld>
            <a:endParaRPr lang="fi-FI" dirty="0"/>
          </a:p>
        </p:txBody>
      </p:sp>
      <p:sp>
        <p:nvSpPr>
          <p:cNvPr id="9" name="Sisällön paikkamerkki 3">
            <a:extLst>
              <a:ext uri="{FF2B5EF4-FFF2-40B4-BE49-F238E27FC236}">
                <a16:creationId xmlns:a16="http://schemas.microsoft.com/office/drawing/2014/main" id="{D228D401-03CD-F264-B4C7-10E3D8DE56B7}"/>
              </a:ext>
            </a:extLst>
          </p:cNvPr>
          <p:cNvSpPr txBox="1">
            <a:spLocks/>
          </p:cNvSpPr>
          <p:nvPr/>
        </p:nvSpPr>
        <p:spPr>
          <a:xfrm>
            <a:off x="3539864" y="1716201"/>
            <a:ext cx="3122612" cy="4550229"/>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Clr>
                <a:srgbClr val="A0C463"/>
              </a:buClr>
              <a:buFont typeface="Arial" panose="020B0604020202020204" pitchFamily="34" charset="0"/>
              <a:buChar char="•"/>
              <a:defRPr sz="2800" b="0" i="0" kern="1200" spc="0">
                <a:solidFill>
                  <a:schemeClr val="tx1">
                    <a:lumMod val="90000"/>
                    <a:lumOff val="10000"/>
                  </a:schemeClr>
                </a:solidFill>
                <a:latin typeface="Aptos Light" panose="020B0004020202020204" pitchFamily="34" charset="0"/>
                <a:ea typeface="+mn-ea"/>
                <a:cs typeface="+mn-cs"/>
              </a:defRPr>
            </a:lvl1pPr>
            <a:lvl2pPr marL="685800" indent="-228600" algn="l" defTabSz="914400" rtl="0" eaLnBrk="1" latinLnBrk="0" hangingPunct="1">
              <a:lnSpc>
                <a:spcPct val="90000"/>
              </a:lnSpc>
              <a:spcBef>
                <a:spcPts val="500"/>
              </a:spcBef>
              <a:buClr>
                <a:srgbClr val="A0C463"/>
              </a:buClr>
              <a:buFont typeface="Arial" panose="020B0604020202020204" pitchFamily="34" charset="0"/>
              <a:buChar char="•"/>
              <a:defRPr sz="2400" b="0" i="0" kern="1200" spc="0">
                <a:solidFill>
                  <a:schemeClr val="tx1">
                    <a:lumMod val="90000"/>
                    <a:lumOff val="10000"/>
                  </a:schemeClr>
                </a:solidFill>
                <a:latin typeface="Aptos Light" panose="020B0004020202020204" pitchFamily="34" charset="0"/>
                <a:ea typeface="+mn-ea"/>
                <a:cs typeface="+mn-cs"/>
              </a:defRPr>
            </a:lvl2pPr>
            <a:lvl3pPr marL="1143000" indent="-228600" algn="l" defTabSz="914400" rtl="0" eaLnBrk="1" latinLnBrk="0" hangingPunct="1">
              <a:lnSpc>
                <a:spcPct val="90000"/>
              </a:lnSpc>
              <a:spcBef>
                <a:spcPts val="500"/>
              </a:spcBef>
              <a:buClr>
                <a:srgbClr val="A0C463"/>
              </a:buClr>
              <a:buFont typeface="Arial" panose="020B0604020202020204" pitchFamily="34" charset="0"/>
              <a:buChar char="•"/>
              <a:defRPr sz="2000" b="0" i="0" kern="1200" spc="0">
                <a:solidFill>
                  <a:schemeClr val="tx1">
                    <a:lumMod val="90000"/>
                    <a:lumOff val="10000"/>
                  </a:schemeClr>
                </a:solidFill>
                <a:latin typeface="Aptos Light" panose="020B0004020202020204" pitchFamily="34" charset="0"/>
                <a:ea typeface="+mn-ea"/>
                <a:cs typeface="+mn-cs"/>
              </a:defRPr>
            </a:lvl3pPr>
            <a:lvl4pPr marL="16002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4pPr>
            <a:lvl5pPr marL="20574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dirty="0"/>
              <a:t>nähdyksi tuleminen / ymmärretyksi tuleminen </a:t>
            </a:r>
          </a:p>
          <a:p>
            <a:r>
              <a:rPr lang="fi-FI" dirty="0"/>
              <a:t>tuki</a:t>
            </a:r>
          </a:p>
          <a:p>
            <a:r>
              <a:rPr lang="fi-FI" dirty="0"/>
              <a:t>vastavuoroisuus</a:t>
            </a:r>
          </a:p>
          <a:p>
            <a:r>
              <a:rPr lang="fi-FI" dirty="0"/>
              <a:t>yhteistyö</a:t>
            </a:r>
          </a:p>
          <a:p>
            <a:r>
              <a:rPr lang="fi-FI" dirty="0"/>
              <a:t>vapaus</a:t>
            </a:r>
          </a:p>
          <a:p>
            <a:r>
              <a:rPr lang="fi-FI" dirty="0"/>
              <a:t>vastuu</a:t>
            </a:r>
          </a:p>
          <a:p>
            <a:r>
              <a:rPr lang="fi-FI" dirty="0"/>
              <a:t>yksityisyys</a:t>
            </a:r>
          </a:p>
          <a:p>
            <a:r>
              <a:rPr lang="fi-FI" dirty="0"/>
              <a:t>ennakoitavuus</a:t>
            </a:r>
          </a:p>
          <a:p>
            <a:r>
              <a:rPr lang="fi-FI" dirty="0"/>
              <a:t>järjestys</a:t>
            </a:r>
          </a:p>
          <a:p>
            <a:r>
              <a:rPr lang="fi-FI" dirty="0"/>
              <a:t>kauneus</a:t>
            </a:r>
          </a:p>
          <a:p>
            <a:r>
              <a:rPr lang="fi-FI" dirty="0"/>
              <a:t>tasavertaisuus</a:t>
            </a:r>
          </a:p>
          <a:p>
            <a:r>
              <a:rPr lang="fi-FI" dirty="0"/>
              <a:t>reiluus </a:t>
            </a:r>
          </a:p>
        </p:txBody>
      </p:sp>
      <p:sp>
        <p:nvSpPr>
          <p:cNvPr id="10" name="Sisällön paikkamerkki 5">
            <a:extLst>
              <a:ext uri="{FF2B5EF4-FFF2-40B4-BE49-F238E27FC236}">
                <a16:creationId xmlns:a16="http://schemas.microsoft.com/office/drawing/2014/main" id="{ADDBD5F3-F756-FA96-6432-6675BE26494B}"/>
              </a:ext>
            </a:extLst>
          </p:cNvPr>
          <p:cNvSpPr txBox="1">
            <a:spLocks/>
          </p:cNvSpPr>
          <p:nvPr/>
        </p:nvSpPr>
        <p:spPr>
          <a:xfrm>
            <a:off x="9148580" y="1716201"/>
            <a:ext cx="2887425" cy="4456000"/>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Clr>
                <a:srgbClr val="A0C463"/>
              </a:buClr>
              <a:buFont typeface="Arial" panose="020B0604020202020204" pitchFamily="34" charset="0"/>
              <a:buChar char="•"/>
              <a:defRPr sz="2800" b="0" i="0" kern="1200" spc="0">
                <a:solidFill>
                  <a:schemeClr val="tx1">
                    <a:lumMod val="90000"/>
                    <a:lumOff val="10000"/>
                  </a:schemeClr>
                </a:solidFill>
                <a:latin typeface="Aptos Light" panose="020B0004020202020204" pitchFamily="34" charset="0"/>
                <a:ea typeface="+mn-ea"/>
                <a:cs typeface="+mn-cs"/>
              </a:defRPr>
            </a:lvl1pPr>
            <a:lvl2pPr marL="685800" indent="-228600" algn="l" defTabSz="914400" rtl="0" eaLnBrk="1" latinLnBrk="0" hangingPunct="1">
              <a:lnSpc>
                <a:spcPct val="90000"/>
              </a:lnSpc>
              <a:spcBef>
                <a:spcPts val="500"/>
              </a:spcBef>
              <a:buClr>
                <a:srgbClr val="A0C463"/>
              </a:buClr>
              <a:buFont typeface="Arial" panose="020B0604020202020204" pitchFamily="34" charset="0"/>
              <a:buChar char="•"/>
              <a:defRPr sz="2400" b="0" i="0" kern="1200" spc="0">
                <a:solidFill>
                  <a:schemeClr val="tx1">
                    <a:lumMod val="90000"/>
                    <a:lumOff val="10000"/>
                  </a:schemeClr>
                </a:solidFill>
                <a:latin typeface="Aptos Light" panose="020B0004020202020204" pitchFamily="34" charset="0"/>
                <a:ea typeface="+mn-ea"/>
                <a:cs typeface="+mn-cs"/>
              </a:defRPr>
            </a:lvl2pPr>
            <a:lvl3pPr marL="1143000" indent="-228600" algn="l" defTabSz="914400" rtl="0" eaLnBrk="1" latinLnBrk="0" hangingPunct="1">
              <a:lnSpc>
                <a:spcPct val="90000"/>
              </a:lnSpc>
              <a:spcBef>
                <a:spcPts val="500"/>
              </a:spcBef>
              <a:buClr>
                <a:srgbClr val="A0C463"/>
              </a:buClr>
              <a:buFont typeface="Arial" panose="020B0604020202020204" pitchFamily="34" charset="0"/>
              <a:buChar char="•"/>
              <a:defRPr sz="2000" b="0" i="0" kern="1200" spc="0">
                <a:solidFill>
                  <a:schemeClr val="tx1">
                    <a:lumMod val="90000"/>
                    <a:lumOff val="10000"/>
                  </a:schemeClr>
                </a:solidFill>
                <a:latin typeface="Aptos Light" panose="020B0004020202020204" pitchFamily="34" charset="0"/>
                <a:ea typeface="+mn-ea"/>
                <a:cs typeface="+mn-cs"/>
              </a:defRPr>
            </a:lvl3pPr>
            <a:lvl4pPr marL="16002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4pPr>
            <a:lvl5pPr marL="20574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dirty="0"/>
              <a:t>luovuus</a:t>
            </a:r>
          </a:p>
          <a:p>
            <a:r>
              <a:rPr lang="fi-FI" dirty="0"/>
              <a:t>merkityksellisyys</a:t>
            </a:r>
          </a:p>
          <a:p>
            <a:r>
              <a:rPr lang="fi-FI" dirty="0"/>
              <a:t>osallisuus</a:t>
            </a:r>
          </a:p>
          <a:p>
            <a:r>
              <a:rPr lang="fi-FI" dirty="0"/>
              <a:t>pätevyys</a:t>
            </a:r>
          </a:p>
          <a:p>
            <a:r>
              <a:rPr lang="fi-FI" dirty="0"/>
              <a:t>sureminen</a:t>
            </a:r>
          </a:p>
          <a:p>
            <a:r>
              <a:rPr lang="fi-FI" dirty="0"/>
              <a:t>toisen hyvinvoinnin edistäminen</a:t>
            </a:r>
          </a:p>
          <a:p>
            <a:r>
              <a:rPr lang="fi-FI" dirty="0"/>
              <a:t>toivo</a:t>
            </a:r>
          </a:p>
          <a:p>
            <a:r>
              <a:rPr lang="fi-FI" dirty="0"/>
              <a:t>ymmärrys</a:t>
            </a:r>
          </a:p>
          <a:p>
            <a:r>
              <a:rPr lang="fi-FI" dirty="0"/>
              <a:t>ilo</a:t>
            </a:r>
          </a:p>
          <a:p>
            <a:r>
              <a:rPr lang="fi-FI" dirty="0"/>
              <a:t>huumori</a:t>
            </a:r>
          </a:p>
          <a:p>
            <a:r>
              <a:rPr lang="fi-FI" dirty="0"/>
              <a:t>läsnäolo</a:t>
            </a:r>
          </a:p>
          <a:p>
            <a:r>
              <a:rPr lang="fi-FI" dirty="0"/>
              <a:t>rehellisyys</a:t>
            </a:r>
          </a:p>
        </p:txBody>
      </p:sp>
    </p:spTree>
    <p:extLst>
      <p:ext uri="{BB962C8B-B14F-4D97-AF65-F5344CB8AC3E}">
        <p14:creationId xmlns:p14="http://schemas.microsoft.com/office/powerpoint/2010/main" val="1360945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624A1-CB5A-6016-9B1B-FA7FA70E18C4}"/>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933A40D1-5D94-2DE8-211E-3A408553AA27}"/>
              </a:ext>
            </a:extLst>
          </p:cNvPr>
          <p:cNvSpPr>
            <a:spLocks noGrp="1"/>
          </p:cNvSpPr>
          <p:nvPr>
            <p:ph type="title"/>
          </p:nvPr>
        </p:nvSpPr>
        <p:spPr/>
        <p:txBody>
          <a:bodyPr>
            <a:normAutofit fontScale="90000"/>
          </a:bodyPr>
          <a:lstStyle/>
          <a:p>
            <a:br>
              <a:rPr lang="fi-FI" dirty="0"/>
            </a:br>
            <a:r>
              <a:rPr lang="fi-FI" dirty="0"/>
              <a:t>Tarpeita sanoittamassa</a:t>
            </a:r>
            <a:br>
              <a:rPr lang="fi-FI" b="0" dirty="0"/>
            </a:b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BF0D112A-8F89-BA6C-71D1-CBCC07179DCF}"/>
              </a:ext>
            </a:extLst>
          </p:cNvPr>
          <p:cNvSpPr>
            <a:spLocks noGrp="1"/>
          </p:cNvSpPr>
          <p:nvPr>
            <p:ph sz="half" idx="1"/>
          </p:nvPr>
        </p:nvSpPr>
        <p:spPr>
          <a:xfrm>
            <a:off x="825501" y="1741714"/>
            <a:ext cx="10515599" cy="4235101"/>
          </a:xfrm>
        </p:spPr>
        <p:txBody>
          <a:bodyPr>
            <a:normAutofit fontScale="85000" lnSpcReduction="20000"/>
          </a:bodyPr>
          <a:lstStyle/>
          <a:p>
            <a:pPr marL="514350" indent="-514350" fontAlgn="base">
              <a:buAutoNum type="arabicPeriod"/>
            </a:pPr>
            <a:r>
              <a:rPr lang="fi-FI" dirty="0"/>
              <a:t>Kaverisi tulee puoli tuntia myöhässä tapaamiseenne ilmoittamatta asiasta. Kun kerrot, että asia harmittaa sinua, hän vaihtaa puheenaihetta.</a:t>
            </a:r>
          </a:p>
          <a:p>
            <a:pPr marL="514350" indent="-514350" fontAlgn="base">
              <a:buAutoNum type="arabicPeriod"/>
            </a:pPr>
            <a:r>
              <a:rPr lang="fi-FI" dirty="0"/>
              <a:t>Olet ollut koko päivän opiskelemassa kirjastossa koetta varten. Tulet kotiin pääkipuisena ja nälkäisenä. </a:t>
            </a:r>
          </a:p>
          <a:p>
            <a:pPr marL="514350" indent="-514350" fontAlgn="base">
              <a:buAutoNum type="arabicPeriod"/>
            </a:pPr>
            <a:r>
              <a:rPr lang="fi-FI" dirty="0"/>
              <a:t>Kommentoit tökerösti kaverisi uusia farkkuja. Tilanne menee ohi ennen kuin ehdit pyytää anteeksi, ja sinulla jää siitä paha mieli. </a:t>
            </a:r>
          </a:p>
          <a:p>
            <a:pPr marL="514350" indent="-514350" fontAlgn="base">
              <a:buAutoNum type="arabicPeriod"/>
            </a:pPr>
            <a:r>
              <a:rPr lang="fi-FI" dirty="0"/>
              <a:t>Olet ollut järjestämässä ystäväsi yllätyssyntymäpäiväjuhlia, muun muassa leipomalla kakun ja auttamalla koristeluissa. Kun ystäväsi myöhemmin kiittää juhlissa muita ystäviäsi kaikista järjestelyistä, jättää hän sinut mainitsematta. </a:t>
            </a:r>
          </a:p>
          <a:p>
            <a:pPr marL="514350" indent="-514350" fontAlgn="base">
              <a:buAutoNum type="arabicPeriod"/>
            </a:pPr>
            <a:r>
              <a:rPr lang="fi-FI" dirty="0"/>
              <a:t>Rikotte vahingossa ystäväsi kanssa ystäväsi olohuoneen sohvan. Kun ystäväsi äiti kysyy, tiedättekö, mitä sohvalle on käynyt, ystäväsi valehtelee ja sanoo, ettette edes huomanneet sohvan olevan rikki. Olet tilanteessa hiljaa, mutta tilanne jää häiritsemään sinua.</a:t>
            </a:r>
          </a:p>
          <a:p>
            <a:pPr lvl="1" fontAlgn="base"/>
            <a:endParaRPr lang="fi-FI" dirty="0"/>
          </a:p>
          <a:p>
            <a:endParaRPr lang="fi-FI" dirty="0"/>
          </a:p>
        </p:txBody>
      </p:sp>
      <p:sp>
        <p:nvSpPr>
          <p:cNvPr id="5" name="Dian numeron paikkamerkki 4">
            <a:extLst>
              <a:ext uri="{FF2B5EF4-FFF2-40B4-BE49-F238E27FC236}">
                <a16:creationId xmlns:a16="http://schemas.microsoft.com/office/drawing/2014/main" id="{DDB93474-FDF9-F5AB-9349-3C4B98CA1EE6}"/>
              </a:ext>
            </a:extLst>
          </p:cNvPr>
          <p:cNvSpPr>
            <a:spLocks noGrp="1"/>
          </p:cNvSpPr>
          <p:nvPr>
            <p:ph type="sldNum" sz="quarter" idx="12"/>
          </p:nvPr>
        </p:nvSpPr>
        <p:spPr/>
        <p:txBody>
          <a:bodyPr/>
          <a:lstStyle/>
          <a:p>
            <a:fld id="{39B1186B-072D-6149-B4A5-B9C46365F353}" type="slidenum">
              <a:rPr lang="fi-FI" smtClean="0"/>
              <a:pPr/>
              <a:t>18</a:t>
            </a:fld>
            <a:endParaRPr lang="fi-FI" dirty="0"/>
          </a:p>
        </p:txBody>
      </p:sp>
    </p:spTree>
    <p:extLst>
      <p:ext uri="{BB962C8B-B14F-4D97-AF65-F5344CB8AC3E}">
        <p14:creationId xmlns:p14="http://schemas.microsoft.com/office/powerpoint/2010/main" val="3845961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46952-6FD9-BE80-E812-664D5C9F0F3C}"/>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65732F9F-33E5-B736-4595-B61D469FA633}"/>
              </a:ext>
            </a:extLst>
          </p:cNvPr>
          <p:cNvSpPr>
            <a:spLocks noGrp="1"/>
          </p:cNvSpPr>
          <p:nvPr>
            <p:ph type="title"/>
          </p:nvPr>
        </p:nvSpPr>
        <p:spPr/>
        <p:txBody>
          <a:bodyPr>
            <a:normAutofit fontScale="90000"/>
          </a:bodyPr>
          <a:lstStyle/>
          <a:p>
            <a:br>
              <a:rPr lang="fi-FI" dirty="0"/>
            </a:br>
            <a:r>
              <a:rPr lang="fi-FI" dirty="0"/>
              <a:t>Tarpeita sanoittamassa</a:t>
            </a:r>
            <a:br>
              <a:rPr lang="fi-FI" dirty="0"/>
            </a:br>
            <a:r>
              <a:rPr lang="fi-FI" b="0" dirty="0"/>
              <a:t>Yhteinen purku</a:t>
            </a:r>
            <a:br>
              <a:rPr lang="fi-FI" b="0" dirty="0"/>
            </a:b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A1299995-2663-6A30-89DF-CB99ECF41861}"/>
              </a:ext>
            </a:extLst>
          </p:cNvPr>
          <p:cNvSpPr>
            <a:spLocks noGrp="1"/>
          </p:cNvSpPr>
          <p:nvPr>
            <p:ph sz="half" idx="1"/>
          </p:nvPr>
        </p:nvSpPr>
        <p:spPr>
          <a:xfrm>
            <a:off x="825501" y="2024743"/>
            <a:ext cx="10515599" cy="3952072"/>
          </a:xfrm>
        </p:spPr>
        <p:txBody>
          <a:bodyPr>
            <a:normAutofit/>
          </a:bodyPr>
          <a:lstStyle/>
          <a:p>
            <a:pPr fontAlgn="base"/>
            <a:r>
              <a:rPr lang="fi-FI" dirty="0"/>
              <a:t>Millaisia tarpeita näitte väitteiden takana?</a:t>
            </a:r>
          </a:p>
          <a:p>
            <a:pPr fontAlgn="base"/>
            <a:r>
              <a:rPr lang="fi-FI" dirty="0"/>
              <a:t>Missä tilanteissa tarpeita oli helppo tunnistaa?</a:t>
            </a:r>
          </a:p>
          <a:p>
            <a:pPr fontAlgn="base"/>
            <a:r>
              <a:rPr lang="fi-FI" dirty="0"/>
              <a:t>Mikä voi estää meitä tunnistamasta omia tarpeitamme hankalissa tilanteissa?</a:t>
            </a:r>
          </a:p>
          <a:p>
            <a:pPr marL="457200" lvl="1" indent="0" fontAlgn="base">
              <a:buNone/>
            </a:pPr>
            <a:endParaRPr lang="fi-FI" dirty="0"/>
          </a:p>
          <a:p>
            <a:pPr lvl="1" fontAlgn="base"/>
            <a:endParaRPr lang="fi-FI" dirty="0"/>
          </a:p>
          <a:p>
            <a:endParaRPr lang="fi-FI" dirty="0"/>
          </a:p>
        </p:txBody>
      </p:sp>
      <p:sp>
        <p:nvSpPr>
          <p:cNvPr id="5" name="Dian numeron paikkamerkki 4">
            <a:extLst>
              <a:ext uri="{FF2B5EF4-FFF2-40B4-BE49-F238E27FC236}">
                <a16:creationId xmlns:a16="http://schemas.microsoft.com/office/drawing/2014/main" id="{A4085863-15DE-324C-4402-82DEC442E8D0}"/>
              </a:ext>
            </a:extLst>
          </p:cNvPr>
          <p:cNvSpPr>
            <a:spLocks noGrp="1"/>
          </p:cNvSpPr>
          <p:nvPr>
            <p:ph type="sldNum" sz="quarter" idx="12"/>
          </p:nvPr>
        </p:nvSpPr>
        <p:spPr/>
        <p:txBody>
          <a:bodyPr/>
          <a:lstStyle/>
          <a:p>
            <a:fld id="{39B1186B-072D-6149-B4A5-B9C46365F353}" type="slidenum">
              <a:rPr lang="fi-FI" smtClean="0"/>
              <a:pPr/>
              <a:t>19</a:t>
            </a:fld>
            <a:endParaRPr lang="fi-FI" dirty="0"/>
          </a:p>
        </p:txBody>
      </p:sp>
    </p:spTree>
    <p:extLst>
      <p:ext uri="{BB962C8B-B14F-4D97-AF65-F5344CB8AC3E}">
        <p14:creationId xmlns:p14="http://schemas.microsoft.com/office/powerpoint/2010/main" val="4225928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E86485-B3D7-655D-A125-9676E02F8D0B}"/>
              </a:ext>
            </a:extLst>
          </p:cNvPr>
          <p:cNvSpPr>
            <a:spLocks noGrp="1"/>
          </p:cNvSpPr>
          <p:nvPr>
            <p:ph type="title"/>
          </p:nvPr>
        </p:nvSpPr>
        <p:spPr>
          <a:xfrm>
            <a:off x="838201" y="730250"/>
            <a:ext cx="10515600" cy="1325563"/>
          </a:xfrm>
        </p:spPr>
        <p:txBody>
          <a:bodyPr/>
          <a:lstStyle/>
          <a:p>
            <a:r>
              <a:rPr lang="fi-FI" dirty="0"/>
              <a:t>Harjoituksen kulku</a:t>
            </a:r>
          </a:p>
        </p:txBody>
      </p:sp>
      <p:sp>
        <p:nvSpPr>
          <p:cNvPr id="3" name="Sisällön paikkamerkki 2">
            <a:extLst>
              <a:ext uri="{FF2B5EF4-FFF2-40B4-BE49-F238E27FC236}">
                <a16:creationId xmlns:a16="http://schemas.microsoft.com/office/drawing/2014/main" id="{BB17C5D0-FD31-DE12-8B5E-B359388CEFF1}"/>
              </a:ext>
            </a:extLst>
          </p:cNvPr>
          <p:cNvSpPr>
            <a:spLocks noGrp="1"/>
          </p:cNvSpPr>
          <p:nvPr>
            <p:ph idx="1"/>
          </p:nvPr>
        </p:nvSpPr>
        <p:spPr>
          <a:xfrm>
            <a:off x="838201" y="2174524"/>
            <a:ext cx="7583423" cy="3379421"/>
          </a:xfrm>
        </p:spPr>
        <p:txBody>
          <a:bodyPr/>
          <a:lstStyle/>
          <a:p>
            <a:pPr fontAlgn="base"/>
            <a:r>
              <a:rPr lang="fi-FI" dirty="0"/>
              <a:t>Osa I: Tulkinnoista havaintoihin</a:t>
            </a:r>
          </a:p>
          <a:p>
            <a:pPr fontAlgn="base"/>
            <a:r>
              <a:rPr lang="fi-FI" dirty="0"/>
              <a:t>Osa II: Huomioi tunteita ja tarpeita</a:t>
            </a:r>
          </a:p>
          <a:p>
            <a:pPr fontAlgn="base"/>
            <a:r>
              <a:rPr lang="fi-FI" dirty="0"/>
              <a:t>Osa III: Pyynnöt tarpeiden sanoittajana</a:t>
            </a:r>
          </a:p>
          <a:p>
            <a:pPr fontAlgn="base"/>
            <a:r>
              <a:rPr lang="fi-FI" dirty="0"/>
              <a:t>Osa IV: Koko harjoituksen purku</a:t>
            </a:r>
          </a:p>
        </p:txBody>
      </p:sp>
      <p:sp>
        <p:nvSpPr>
          <p:cNvPr id="4" name="Dian numeron paikkamerkki 3">
            <a:extLst>
              <a:ext uri="{FF2B5EF4-FFF2-40B4-BE49-F238E27FC236}">
                <a16:creationId xmlns:a16="http://schemas.microsoft.com/office/drawing/2014/main" id="{14232C90-F9BB-2B22-6AB1-87EA580D66A1}"/>
              </a:ext>
            </a:extLst>
          </p:cNvPr>
          <p:cNvSpPr>
            <a:spLocks noGrp="1"/>
          </p:cNvSpPr>
          <p:nvPr>
            <p:ph type="sldNum" sz="quarter" idx="12"/>
          </p:nvPr>
        </p:nvSpPr>
        <p:spPr/>
        <p:txBody>
          <a:bodyPr/>
          <a:lstStyle/>
          <a:p>
            <a:fld id="{39B1186B-072D-6149-B4A5-B9C46365F353}" type="slidenum">
              <a:rPr lang="fi-FI" smtClean="0"/>
              <a:pPr/>
              <a:t>2</a:t>
            </a:fld>
            <a:endParaRPr lang="fi-FI" dirty="0"/>
          </a:p>
        </p:txBody>
      </p:sp>
      <p:pic>
        <p:nvPicPr>
          <p:cNvPr id="7" name="Kuva 6" descr="Kuva, joka sisältää kohteen sydän, luovuus&#10;&#10;Tekoälyllä luotu sisältö voi olla virheellistä.">
            <a:extLst>
              <a:ext uri="{FF2B5EF4-FFF2-40B4-BE49-F238E27FC236}">
                <a16:creationId xmlns:a16="http://schemas.microsoft.com/office/drawing/2014/main" id="{7934696D-2500-625D-1D1B-D46974DF5447}"/>
              </a:ext>
            </a:extLst>
          </p:cNvPr>
          <p:cNvPicPr>
            <a:picLocks noChangeAspect="1"/>
          </p:cNvPicPr>
          <p:nvPr/>
        </p:nvPicPr>
        <p:blipFill>
          <a:blip r:embed="rId2"/>
          <a:stretch>
            <a:fillRect/>
          </a:stretch>
        </p:blipFill>
        <p:spPr>
          <a:xfrm>
            <a:off x="9046510" y="3691801"/>
            <a:ext cx="2294590" cy="1661601"/>
          </a:xfrm>
          <a:prstGeom prst="rect">
            <a:avLst/>
          </a:prstGeom>
        </p:spPr>
      </p:pic>
    </p:spTree>
    <p:extLst>
      <p:ext uri="{BB962C8B-B14F-4D97-AF65-F5344CB8AC3E}">
        <p14:creationId xmlns:p14="http://schemas.microsoft.com/office/powerpoint/2010/main" val="3126773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B7838-346E-B30E-BA63-75F61A79C4AB}"/>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AB9DF790-5794-FF22-8392-55210E784049}"/>
              </a:ext>
            </a:extLst>
          </p:cNvPr>
          <p:cNvSpPr>
            <a:spLocks noGrp="1"/>
          </p:cNvSpPr>
          <p:nvPr>
            <p:ph type="title"/>
          </p:nvPr>
        </p:nvSpPr>
        <p:spPr/>
        <p:txBody>
          <a:bodyPr>
            <a:normAutofit fontScale="90000"/>
          </a:bodyPr>
          <a:lstStyle/>
          <a:p>
            <a:r>
              <a:rPr lang="fi-FI" dirty="0"/>
              <a:t>Osa III: </a:t>
            </a:r>
            <a:br>
              <a:rPr lang="fi-FI" dirty="0"/>
            </a:br>
            <a:r>
              <a:rPr lang="fi-FI" dirty="0"/>
              <a:t>Pyynnöt tarpeitten sanoittajana</a:t>
            </a:r>
            <a:br>
              <a:rPr lang="fi-FI" dirty="0"/>
            </a:br>
            <a:endParaRPr lang="fi-FI" dirty="0"/>
          </a:p>
        </p:txBody>
      </p:sp>
      <p:sp>
        <p:nvSpPr>
          <p:cNvPr id="3" name="Dian numeron paikkamerkki 2">
            <a:extLst>
              <a:ext uri="{FF2B5EF4-FFF2-40B4-BE49-F238E27FC236}">
                <a16:creationId xmlns:a16="http://schemas.microsoft.com/office/drawing/2014/main" id="{0FD7A0D4-2BB9-DCAD-CFDD-C598388D3F5B}"/>
              </a:ext>
            </a:extLst>
          </p:cNvPr>
          <p:cNvSpPr>
            <a:spLocks noGrp="1"/>
          </p:cNvSpPr>
          <p:nvPr>
            <p:ph type="sldNum" sz="quarter" idx="12"/>
          </p:nvPr>
        </p:nvSpPr>
        <p:spPr/>
        <p:txBody>
          <a:bodyPr/>
          <a:lstStyle/>
          <a:p>
            <a:fld id="{39B1186B-072D-6149-B4A5-B9C46365F353}" type="slidenum">
              <a:rPr lang="fi-FI" smtClean="0"/>
              <a:pPr/>
              <a:t>20</a:t>
            </a:fld>
            <a:endParaRPr lang="fi-FI" dirty="0"/>
          </a:p>
        </p:txBody>
      </p:sp>
    </p:spTree>
    <p:extLst>
      <p:ext uri="{BB962C8B-B14F-4D97-AF65-F5344CB8AC3E}">
        <p14:creationId xmlns:p14="http://schemas.microsoft.com/office/powerpoint/2010/main" val="1206734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0C6F5-B98A-3D6F-CE9B-E15380C14B19}"/>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071DFD64-5FCB-9CDB-75DD-947127F19844}"/>
              </a:ext>
            </a:extLst>
          </p:cNvPr>
          <p:cNvSpPr>
            <a:spLocks noGrp="1"/>
          </p:cNvSpPr>
          <p:nvPr>
            <p:ph type="title"/>
          </p:nvPr>
        </p:nvSpPr>
        <p:spPr>
          <a:xfrm>
            <a:off x="653143" y="1085237"/>
            <a:ext cx="11157857" cy="1325563"/>
          </a:xfrm>
        </p:spPr>
        <p:txBody>
          <a:bodyPr>
            <a:normAutofit fontScale="90000"/>
          </a:bodyPr>
          <a:lstStyle/>
          <a:p>
            <a:br>
              <a:rPr lang="fi-FI" dirty="0"/>
            </a:br>
            <a:r>
              <a:rPr lang="fi-FI" dirty="0"/>
              <a:t>Vaihe A. Alustus</a:t>
            </a:r>
            <a:br>
              <a:rPr lang="fi-FI" dirty="0"/>
            </a:br>
            <a:r>
              <a:rPr lang="fi-FI" b="0" dirty="0"/>
              <a:t>Pyyntöjen rooli rakentavassa vuorovaikutuksessa </a:t>
            </a:r>
            <a:br>
              <a:rPr lang="fi-FI" b="0" dirty="0"/>
            </a:b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1387B098-58B2-7E6F-9058-D01C5CFFA414}"/>
              </a:ext>
            </a:extLst>
          </p:cNvPr>
          <p:cNvSpPr>
            <a:spLocks noGrp="1"/>
          </p:cNvSpPr>
          <p:nvPr>
            <p:ph sz="half" idx="1"/>
          </p:nvPr>
        </p:nvSpPr>
        <p:spPr>
          <a:xfrm>
            <a:off x="825501" y="1861457"/>
            <a:ext cx="10515599" cy="4115358"/>
          </a:xfrm>
        </p:spPr>
        <p:txBody>
          <a:bodyPr>
            <a:normAutofit fontScale="92500" lnSpcReduction="20000"/>
          </a:bodyPr>
          <a:lstStyle/>
          <a:p>
            <a:pPr fontAlgn="base"/>
            <a:r>
              <a:rPr lang="fi-FI" dirty="0"/>
              <a:t>Pyynnöt pyrkivät tuomaan lisää selkeyttä ja yhteisymmärrystä vuorovaikutukseen.</a:t>
            </a:r>
          </a:p>
          <a:p>
            <a:pPr fontAlgn="base"/>
            <a:r>
              <a:rPr lang="fi-FI" dirty="0"/>
              <a:t>Niillä halutaan myös edistää sitä, että jokaisen osapuolen tarpeet voisivat täyttyä.</a:t>
            </a:r>
          </a:p>
          <a:p>
            <a:pPr fontAlgn="base"/>
            <a:r>
              <a:rPr lang="fi-FI" dirty="0"/>
              <a:t>Pyynnöt nojaavat vapaaehtoisuuteen, eivätkä ole vaatimuksia, kiristystä, uhkailua tai kaupantekoa.</a:t>
            </a:r>
          </a:p>
          <a:p>
            <a:pPr fontAlgn="base"/>
            <a:r>
              <a:rPr lang="fi-FI" dirty="0" err="1"/>
              <a:t>Huom</a:t>
            </a:r>
            <a:r>
              <a:rPr lang="fi-FI" dirty="0"/>
              <a:t>! Kieltäytymällä pyynnöstä henkilö voi pyrkiä huolehtimaan omista tarpeistaan.</a:t>
            </a:r>
          </a:p>
          <a:p>
            <a:pPr fontAlgn="base"/>
            <a:r>
              <a:rPr lang="fi-FI" dirty="0"/>
              <a:t>Rakentavan pyynnön tunnusmerkkejä ovat</a:t>
            </a:r>
          </a:p>
          <a:p>
            <a:pPr lvl="1" fontAlgn="base"/>
            <a:r>
              <a:rPr lang="fi-FI" dirty="0"/>
              <a:t>selkeys ja konkreettisuus  </a:t>
            </a:r>
          </a:p>
          <a:p>
            <a:pPr lvl="1" fontAlgn="base"/>
            <a:r>
              <a:rPr lang="fi-FI" dirty="0"/>
              <a:t>myönteisyys ja toimintaan tähtäävyys (ei tekemättä jättäminen) </a:t>
            </a:r>
          </a:p>
          <a:p>
            <a:pPr lvl="1" fontAlgn="base"/>
            <a:r>
              <a:rPr lang="fi-FI" dirty="0"/>
              <a:t>pyyntö on selkeästi aikaan ja paikkaan sidottu</a:t>
            </a:r>
          </a:p>
          <a:p>
            <a:pPr marL="457200" lvl="1" indent="0" fontAlgn="base">
              <a:buNone/>
            </a:pPr>
            <a:endParaRPr lang="fi-FI" dirty="0"/>
          </a:p>
          <a:p>
            <a:pPr lvl="1" fontAlgn="base"/>
            <a:endParaRPr lang="fi-FI" dirty="0"/>
          </a:p>
          <a:p>
            <a:endParaRPr lang="fi-FI" dirty="0"/>
          </a:p>
        </p:txBody>
      </p:sp>
      <p:sp>
        <p:nvSpPr>
          <p:cNvPr id="5" name="Dian numeron paikkamerkki 4">
            <a:extLst>
              <a:ext uri="{FF2B5EF4-FFF2-40B4-BE49-F238E27FC236}">
                <a16:creationId xmlns:a16="http://schemas.microsoft.com/office/drawing/2014/main" id="{3ED0BC5A-1682-0705-ED86-C4AA52A08562}"/>
              </a:ext>
            </a:extLst>
          </p:cNvPr>
          <p:cNvSpPr>
            <a:spLocks noGrp="1"/>
          </p:cNvSpPr>
          <p:nvPr>
            <p:ph type="sldNum" sz="quarter" idx="12"/>
          </p:nvPr>
        </p:nvSpPr>
        <p:spPr/>
        <p:txBody>
          <a:bodyPr/>
          <a:lstStyle/>
          <a:p>
            <a:fld id="{39B1186B-072D-6149-B4A5-B9C46365F353}" type="slidenum">
              <a:rPr lang="fi-FI" smtClean="0"/>
              <a:pPr/>
              <a:t>21</a:t>
            </a:fld>
            <a:endParaRPr lang="fi-FI" dirty="0"/>
          </a:p>
        </p:txBody>
      </p:sp>
    </p:spTree>
    <p:extLst>
      <p:ext uri="{BB962C8B-B14F-4D97-AF65-F5344CB8AC3E}">
        <p14:creationId xmlns:p14="http://schemas.microsoft.com/office/powerpoint/2010/main" val="176850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8DB3E-B42B-285C-ED53-D382919777E3}"/>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9E0D4504-71E6-F4B9-2CCC-08334777C814}"/>
              </a:ext>
            </a:extLst>
          </p:cNvPr>
          <p:cNvSpPr>
            <a:spLocks noGrp="1"/>
          </p:cNvSpPr>
          <p:nvPr>
            <p:ph type="title"/>
          </p:nvPr>
        </p:nvSpPr>
        <p:spPr>
          <a:xfrm>
            <a:off x="653143" y="1085237"/>
            <a:ext cx="11157857" cy="1325563"/>
          </a:xfrm>
        </p:spPr>
        <p:txBody>
          <a:bodyPr>
            <a:normAutofit fontScale="90000"/>
          </a:bodyPr>
          <a:lstStyle/>
          <a:p>
            <a:br>
              <a:rPr lang="fi-FI" dirty="0"/>
            </a:br>
            <a:br>
              <a:rPr lang="fi-FI" dirty="0"/>
            </a:br>
            <a:r>
              <a:rPr lang="fi-FI" b="0" dirty="0"/>
              <a:t>Rakentavan pyynnön ”kaava”</a:t>
            </a:r>
            <a:br>
              <a:rPr lang="fi-FI" b="0" dirty="0"/>
            </a:b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B8415B71-96DF-2885-5323-DE956876DE75}"/>
              </a:ext>
            </a:extLst>
          </p:cNvPr>
          <p:cNvSpPr>
            <a:spLocks noGrp="1"/>
          </p:cNvSpPr>
          <p:nvPr>
            <p:ph sz="half" idx="1"/>
          </p:nvPr>
        </p:nvSpPr>
        <p:spPr>
          <a:xfrm>
            <a:off x="739322" y="2002972"/>
            <a:ext cx="10713356" cy="4115358"/>
          </a:xfrm>
        </p:spPr>
        <p:txBody>
          <a:bodyPr>
            <a:normAutofit/>
          </a:bodyPr>
          <a:lstStyle/>
          <a:p>
            <a:pPr fontAlgn="base"/>
            <a:r>
              <a:rPr lang="fi-FI" dirty="0"/>
              <a:t>“Havainnoin, että toimit tavalla X. Se herätti minussa tunteen X, koska X tarpeeni ei tullut täytetyksi. Siksi pyydän, että [konkreettinen pyyntö].”</a:t>
            </a:r>
          </a:p>
          <a:p>
            <a:pPr fontAlgn="base"/>
            <a:r>
              <a:rPr lang="fi-FI" dirty="0"/>
              <a:t>Esimerkki: “Eilen kun juttelimme kahdestaan, olisin halunnut kertoa kuulumisiani, mutta </a:t>
            </a:r>
            <a:r>
              <a:rPr lang="fi-FI" b="1" dirty="0"/>
              <a:t>katsoit useasti</a:t>
            </a:r>
            <a:r>
              <a:rPr lang="fi-FI" dirty="0"/>
              <a:t> keskustelun aikana puhelintasi. Tämä herätti minussa </a:t>
            </a:r>
            <a:r>
              <a:rPr lang="fi-FI" b="1" dirty="0"/>
              <a:t>pettymystä ja surua</a:t>
            </a:r>
            <a:r>
              <a:rPr lang="fi-FI" dirty="0"/>
              <a:t>, koska </a:t>
            </a:r>
            <a:r>
              <a:rPr lang="fi-FI" b="1" dirty="0"/>
              <a:t>kuulluksi tulemisen</a:t>
            </a:r>
            <a:r>
              <a:rPr lang="fi-FI" dirty="0"/>
              <a:t> tarpeeni ei täyttynyt. Minusta olisi hyvä, jos tällä kertaa voisimme varmistaa, että voisimme keskittyä olemaan yhdessä. Ehkä voisimme</a:t>
            </a:r>
            <a:r>
              <a:rPr lang="fi-FI" b="1" dirty="0"/>
              <a:t> pistää puhelimet kokonaan pois</a:t>
            </a:r>
            <a:r>
              <a:rPr lang="fi-FI" dirty="0"/>
              <a:t> tämän hetken ajaksi?”</a:t>
            </a:r>
          </a:p>
          <a:p>
            <a:pPr fontAlgn="base"/>
            <a:endParaRPr lang="fi-FI" dirty="0"/>
          </a:p>
          <a:p>
            <a:pPr fontAlgn="base"/>
            <a:endParaRPr lang="fi-FI" dirty="0"/>
          </a:p>
          <a:p>
            <a:pPr lvl="1" fontAlgn="base"/>
            <a:endParaRPr lang="fi-FI" dirty="0"/>
          </a:p>
          <a:p>
            <a:endParaRPr lang="fi-FI" dirty="0"/>
          </a:p>
        </p:txBody>
      </p:sp>
      <p:sp>
        <p:nvSpPr>
          <p:cNvPr id="5" name="Dian numeron paikkamerkki 4">
            <a:extLst>
              <a:ext uri="{FF2B5EF4-FFF2-40B4-BE49-F238E27FC236}">
                <a16:creationId xmlns:a16="http://schemas.microsoft.com/office/drawing/2014/main" id="{949C4E61-CE08-0776-1E6B-64B1C9604973}"/>
              </a:ext>
            </a:extLst>
          </p:cNvPr>
          <p:cNvSpPr>
            <a:spLocks noGrp="1"/>
          </p:cNvSpPr>
          <p:nvPr>
            <p:ph type="sldNum" sz="quarter" idx="12"/>
          </p:nvPr>
        </p:nvSpPr>
        <p:spPr/>
        <p:txBody>
          <a:bodyPr/>
          <a:lstStyle/>
          <a:p>
            <a:fld id="{39B1186B-072D-6149-B4A5-B9C46365F353}" type="slidenum">
              <a:rPr lang="fi-FI" smtClean="0"/>
              <a:pPr/>
              <a:t>22</a:t>
            </a:fld>
            <a:endParaRPr lang="fi-FI" dirty="0"/>
          </a:p>
        </p:txBody>
      </p:sp>
    </p:spTree>
    <p:extLst>
      <p:ext uri="{BB962C8B-B14F-4D97-AF65-F5344CB8AC3E}">
        <p14:creationId xmlns:p14="http://schemas.microsoft.com/office/powerpoint/2010/main" val="2107785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8CF16-8967-C7F7-9396-73E40E3E4F12}"/>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4C31178D-6F77-1AED-A907-5FB740C5A93D}"/>
              </a:ext>
            </a:extLst>
          </p:cNvPr>
          <p:cNvSpPr>
            <a:spLocks noGrp="1"/>
          </p:cNvSpPr>
          <p:nvPr>
            <p:ph type="title"/>
          </p:nvPr>
        </p:nvSpPr>
        <p:spPr>
          <a:xfrm>
            <a:off x="653143" y="1340190"/>
            <a:ext cx="11157857" cy="1325563"/>
          </a:xfrm>
        </p:spPr>
        <p:txBody>
          <a:bodyPr>
            <a:normAutofit fontScale="90000"/>
          </a:bodyPr>
          <a:lstStyle/>
          <a:p>
            <a:br>
              <a:rPr lang="fi-FI" dirty="0"/>
            </a:br>
            <a:r>
              <a:rPr lang="fi-FI" dirty="0"/>
              <a:t>Vaihe B. Pyyntöjen esittäminen</a:t>
            </a:r>
            <a:br>
              <a:rPr lang="fi-FI" b="0" dirty="0"/>
            </a:br>
            <a:br>
              <a:rPr lang="fi-FI" b="0" dirty="0"/>
            </a:b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A8E7FACD-2844-EEFA-9082-0ED19258FAA9}"/>
              </a:ext>
            </a:extLst>
          </p:cNvPr>
          <p:cNvSpPr>
            <a:spLocks noGrp="1"/>
          </p:cNvSpPr>
          <p:nvPr>
            <p:ph sz="half" idx="1"/>
          </p:nvPr>
        </p:nvSpPr>
        <p:spPr>
          <a:xfrm>
            <a:off x="653143" y="1665515"/>
            <a:ext cx="10713356" cy="4115358"/>
          </a:xfrm>
        </p:spPr>
        <p:txBody>
          <a:bodyPr>
            <a:normAutofit lnSpcReduction="10000"/>
          </a:bodyPr>
          <a:lstStyle/>
          <a:p>
            <a:r>
              <a:rPr lang="fi-FI" dirty="0"/>
              <a:t>Pohtikaa tilannetta, joka on herättänyt teissä voimakkaita tunteita ja jossa jokin tarve on jäänyt täyttymättä. Voitte myös keksiä kuvitteellisen tilanteen. Aikaa tähän on n. 10 minuuttia.</a:t>
            </a:r>
          </a:p>
          <a:p>
            <a:r>
              <a:rPr lang="fi-FI" dirty="0"/>
              <a:t>Pohtikaa tilannetta seuraavien kysymysten avulla:</a:t>
            </a:r>
          </a:p>
          <a:p>
            <a:pPr lvl="1" fontAlgn="base"/>
            <a:r>
              <a:rPr lang="fi-FI" dirty="0"/>
              <a:t>Mitä olisit tarvinnut kyseisessä tilanteessa?</a:t>
            </a:r>
          </a:p>
          <a:p>
            <a:pPr lvl="1" fontAlgn="base"/>
            <a:r>
              <a:rPr lang="fi-FI" dirty="0"/>
              <a:t>Mitä tunteita se sinussa herätti?</a:t>
            </a:r>
          </a:p>
          <a:p>
            <a:pPr lvl="1" fontAlgn="base"/>
            <a:r>
              <a:rPr lang="fi-FI" dirty="0"/>
              <a:t>Miten toivoisit, että samanlaisissa tilanteissa toimittaisiin tulevaisuudessa?</a:t>
            </a:r>
          </a:p>
          <a:p>
            <a:r>
              <a:rPr lang="fi-FI" dirty="0"/>
              <a:t>Muotoilkaa sitten edellä olleen kaavan mukaisesti pyyntö, jonka avulla voitte myönteisesti ja toimintaan tähtäävästi pyytää muita huomioimaan täyttymättömät tarpeenne paremmin jatkossa.</a:t>
            </a:r>
          </a:p>
          <a:p>
            <a:endParaRPr lang="fi-FI" dirty="0"/>
          </a:p>
        </p:txBody>
      </p:sp>
      <p:sp>
        <p:nvSpPr>
          <p:cNvPr id="5" name="Dian numeron paikkamerkki 4">
            <a:extLst>
              <a:ext uri="{FF2B5EF4-FFF2-40B4-BE49-F238E27FC236}">
                <a16:creationId xmlns:a16="http://schemas.microsoft.com/office/drawing/2014/main" id="{2FA5540C-CA81-6EA7-3531-F9ADE3BDBA44}"/>
              </a:ext>
            </a:extLst>
          </p:cNvPr>
          <p:cNvSpPr>
            <a:spLocks noGrp="1"/>
          </p:cNvSpPr>
          <p:nvPr>
            <p:ph type="sldNum" sz="quarter" idx="12"/>
          </p:nvPr>
        </p:nvSpPr>
        <p:spPr/>
        <p:txBody>
          <a:bodyPr/>
          <a:lstStyle/>
          <a:p>
            <a:fld id="{39B1186B-072D-6149-B4A5-B9C46365F353}" type="slidenum">
              <a:rPr lang="fi-FI" smtClean="0"/>
              <a:pPr/>
              <a:t>23</a:t>
            </a:fld>
            <a:endParaRPr lang="fi-FI" dirty="0"/>
          </a:p>
        </p:txBody>
      </p:sp>
    </p:spTree>
    <p:extLst>
      <p:ext uri="{BB962C8B-B14F-4D97-AF65-F5344CB8AC3E}">
        <p14:creationId xmlns:p14="http://schemas.microsoft.com/office/powerpoint/2010/main" val="2514723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D6DD9-DA57-2AC2-38AD-FBC355D49EEA}"/>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7A990D20-E092-2A8D-9C01-0F99053C6F89}"/>
              </a:ext>
            </a:extLst>
          </p:cNvPr>
          <p:cNvSpPr>
            <a:spLocks noGrp="1"/>
          </p:cNvSpPr>
          <p:nvPr>
            <p:ph type="title"/>
          </p:nvPr>
        </p:nvSpPr>
        <p:spPr/>
        <p:txBody>
          <a:bodyPr>
            <a:normAutofit fontScale="90000"/>
          </a:bodyPr>
          <a:lstStyle/>
          <a:p>
            <a:r>
              <a:rPr lang="fi-FI" dirty="0"/>
              <a:t>Osa IV: </a:t>
            </a:r>
            <a:br>
              <a:rPr lang="fi-FI" dirty="0"/>
            </a:br>
            <a:r>
              <a:rPr lang="fi-FI" dirty="0"/>
              <a:t>Koko harjoituksen purku</a:t>
            </a:r>
            <a:br>
              <a:rPr lang="fi-FI" dirty="0"/>
            </a:br>
            <a:endParaRPr lang="fi-FI" dirty="0"/>
          </a:p>
        </p:txBody>
      </p:sp>
      <p:sp>
        <p:nvSpPr>
          <p:cNvPr id="3" name="Dian numeron paikkamerkki 2">
            <a:extLst>
              <a:ext uri="{FF2B5EF4-FFF2-40B4-BE49-F238E27FC236}">
                <a16:creationId xmlns:a16="http://schemas.microsoft.com/office/drawing/2014/main" id="{8CE25D6A-D954-72DE-E16A-EF57D9983AF9}"/>
              </a:ext>
            </a:extLst>
          </p:cNvPr>
          <p:cNvSpPr>
            <a:spLocks noGrp="1"/>
          </p:cNvSpPr>
          <p:nvPr>
            <p:ph type="sldNum" sz="quarter" idx="12"/>
          </p:nvPr>
        </p:nvSpPr>
        <p:spPr/>
        <p:txBody>
          <a:bodyPr/>
          <a:lstStyle/>
          <a:p>
            <a:fld id="{39B1186B-072D-6149-B4A5-B9C46365F353}" type="slidenum">
              <a:rPr lang="fi-FI" smtClean="0"/>
              <a:pPr/>
              <a:t>24</a:t>
            </a:fld>
            <a:endParaRPr lang="fi-FI" dirty="0"/>
          </a:p>
        </p:txBody>
      </p:sp>
    </p:spTree>
    <p:extLst>
      <p:ext uri="{BB962C8B-B14F-4D97-AF65-F5344CB8AC3E}">
        <p14:creationId xmlns:p14="http://schemas.microsoft.com/office/powerpoint/2010/main" val="1457040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7724F-0AD1-DDEA-9626-69F105E33938}"/>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A2ECFB6E-CC67-F8D1-3E9A-90CF9FE03CAB}"/>
              </a:ext>
            </a:extLst>
          </p:cNvPr>
          <p:cNvSpPr>
            <a:spLocks noGrp="1"/>
          </p:cNvSpPr>
          <p:nvPr>
            <p:ph type="title"/>
          </p:nvPr>
        </p:nvSpPr>
        <p:spPr>
          <a:xfrm>
            <a:off x="653143" y="1340190"/>
            <a:ext cx="11157857" cy="1325563"/>
          </a:xfrm>
        </p:spPr>
        <p:txBody>
          <a:bodyPr>
            <a:normAutofit fontScale="90000"/>
          </a:bodyPr>
          <a:lstStyle/>
          <a:p>
            <a:br>
              <a:rPr lang="fi-FI" dirty="0"/>
            </a:br>
            <a:r>
              <a:rPr lang="fi-FI" dirty="0"/>
              <a:t>Yhteinen purku</a:t>
            </a:r>
            <a:br>
              <a:rPr lang="fi-FI" b="0" dirty="0"/>
            </a:br>
            <a:br>
              <a:rPr lang="fi-FI" b="0" dirty="0"/>
            </a:b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94D9BBE0-CA1D-AA2C-550E-0958E6D5623C}"/>
              </a:ext>
            </a:extLst>
          </p:cNvPr>
          <p:cNvSpPr>
            <a:spLocks noGrp="1"/>
          </p:cNvSpPr>
          <p:nvPr>
            <p:ph sz="half" idx="1"/>
          </p:nvPr>
        </p:nvSpPr>
        <p:spPr>
          <a:xfrm>
            <a:off x="653143" y="1665515"/>
            <a:ext cx="10713356" cy="4115358"/>
          </a:xfrm>
        </p:spPr>
        <p:txBody>
          <a:bodyPr>
            <a:normAutofit/>
          </a:bodyPr>
          <a:lstStyle/>
          <a:p>
            <a:pPr fontAlgn="base"/>
            <a:r>
              <a:rPr lang="fi-FI" dirty="0"/>
              <a:t>Mikä rakentavan vuorovaikutuksen osista (havainto, tunteet, tarpeet, pyynnöt) oli helpoin ymmärtää? Entä mitkä olivat vaikeimpia?</a:t>
            </a:r>
          </a:p>
          <a:p>
            <a:pPr lvl="1" fontAlgn="base"/>
            <a:r>
              <a:rPr lang="fi-FI" dirty="0"/>
              <a:t>Eri osa-alueet ovat eri ihmisille haastavia tai helpompia.</a:t>
            </a:r>
          </a:p>
          <a:p>
            <a:pPr fontAlgn="base"/>
            <a:r>
              <a:rPr lang="fi-FI" dirty="0"/>
              <a:t>Auttoiko tunteiden ja tarpeiden selkeyttäminen muuttamaan omaa näkökulmaasi kuvitteellisia tilanteita ja sen osapuolia kohtaan? Miten?</a:t>
            </a:r>
          </a:p>
          <a:p>
            <a:pPr fontAlgn="base"/>
            <a:r>
              <a:rPr lang="fi-FI" dirty="0"/>
              <a:t>Millaisissa tilanteissa voisit käyttää rakentavaa vuorovaikutusta jatkossa?</a:t>
            </a:r>
          </a:p>
          <a:p>
            <a:endParaRPr lang="fi-FI" dirty="0"/>
          </a:p>
        </p:txBody>
      </p:sp>
      <p:sp>
        <p:nvSpPr>
          <p:cNvPr id="5" name="Dian numeron paikkamerkki 4">
            <a:extLst>
              <a:ext uri="{FF2B5EF4-FFF2-40B4-BE49-F238E27FC236}">
                <a16:creationId xmlns:a16="http://schemas.microsoft.com/office/drawing/2014/main" id="{45E22097-3A36-03C2-A8FD-0C6459E964A4}"/>
              </a:ext>
            </a:extLst>
          </p:cNvPr>
          <p:cNvSpPr>
            <a:spLocks noGrp="1"/>
          </p:cNvSpPr>
          <p:nvPr>
            <p:ph type="sldNum" sz="quarter" idx="12"/>
          </p:nvPr>
        </p:nvSpPr>
        <p:spPr/>
        <p:txBody>
          <a:bodyPr/>
          <a:lstStyle/>
          <a:p>
            <a:fld id="{39B1186B-072D-6149-B4A5-B9C46365F353}" type="slidenum">
              <a:rPr lang="fi-FI" smtClean="0"/>
              <a:pPr/>
              <a:t>25</a:t>
            </a:fld>
            <a:endParaRPr lang="fi-FI" dirty="0"/>
          </a:p>
        </p:txBody>
      </p:sp>
    </p:spTree>
    <p:extLst>
      <p:ext uri="{BB962C8B-B14F-4D97-AF65-F5344CB8AC3E}">
        <p14:creationId xmlns:p14="http://schemas.microsoft.com/office/powerpoint/2010/main" val="225164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numeron paikkamerkki 1">
            <a:extLst>
              <a:ext uri="{FF2B5EF4-FFF2-40B4-BE49-F238E27FC236}">
                <a16:creationId xmlns:a16="http://schemas.microsoft.com/office/drawing/2014/main" id="{70EEBDC5-9266-86A1-71DD-2E8A5090CA52}"/>
              </a:ext>
            </a:extLst>
          </p:cNvPr>
          <p:cNvSpPr>
            <a:spLocks noGrp="1"/>
          </p:cNvSpPr>
          <p:nvPr>
            <p:ph type="sldNum" sz="quarter" idx="10"/>
          </p:nvPr>
        </p:nvSpPr>
        <p:spPr/>
        <p:txBody>
          <a:bodyPr/>
          <a:lstStyle/>
          <a:p>
            <a:fld id="{B05B39EE-992B-1B42-906E-CF1BC3B356A5}" type="slidenum">
              <a:rPr lang="fi-FI" smtClean="0"/>
              <a:pPr/>
              <a:t>26</a:t>
            </a:fld>
            <a:endParaRPr lang="fi-FI" dirty="0"/>
          </a:p>
        </p:txBody>
      </p:sp>
    </p:spTree>
    <p:extLst>
      <p:ext uri="{BB962C8B-B14F-4D97-AF65-F5344CB8AC3E}">
        <p14:creationId xmlns:p14="http://schemas.microsoft.com/office/powerpoint/2010/main" val="1281399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9C121-CFF4-8FB1-BBAD-AD75613DBBCB}"/>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3AD2617B-B060-4943-D1AC-D8B3F0D209B5}"/>
              </a:ext>
            </a:extLst>
          </p:cNvPr>
          <p:cNvSpPr>
            <a:spLocks noGrp="1"/>
          </p:cNvSpPr>
          <p:nvPr>
            <p:ph type="title"/>
          </p:nvPr>
        </p:nvSpPr>
        <p:spPr>
          <a:xfrm>
            <a:off x="838201" y="730250"/>
            <a:ext cx="10515600" cy="1325563"/>
          </a:xfrm>
        </p:spPr>
        <p:txBody>
          <a:bodyPr/>
          <a:lstStyle/>
          <a:p>
            <a:r>
              <a:rPr lang="fi-FI" dirty="0"/>
              <a:t>Tavoitteet</a:t>
            </a:r>
          </a:p>
        </p:txBody>
      </p:sp>
      <p:sp>
        <p:nvSpPr>
          <p:cNvPr id="3" name="Sisällön paikkamerkki 2">
            <a:extLst>
              <a:ext uri="{FF2B5EF4-FFF2-40B4-BE49-F238E27FC236}">
                <a16:creationId xmlns:a16="http://schemas.microsoft.com/office/drawing/2014/main" id="{951A2307-B192-226B-F375-2A8B3514A569}"/>
              </a:ext>
            </a:extLst>
          </p:cNvPr>
          <p:cNvSpPr>
            <a:spLocks noGrp="1"/>
          </p:cNvSpPr>
          <p:nvPr>
            <p:ph idx="1"/>
          </p:nvPr>
        </p:nvSpPr>
        <p:spPr>
          <a:xfrm>
            <a:off x="838201" y="2174524"/>
            <a:ext cx="7258395" cy="3379421"/>
          </a:xfrm>
        </p:spPr>
        <p:txBody>
          <a:bodyPr/>
          <a:lstStyle/>
          <a:p>
            <a:pPr fontAlgn="base"/>
            <a:r>
              <a:rPr lang="fi-FI" dirty="0"/>
              <a:t>Tutustua Rakentavan vuorovaikutuksen eli </a:t>
            </a:r>
            <a:r>
              <a:rPr lang="fi-FI" dirty="0" err="1"/>
              <a:t>NVC:n</a:t>
            </a:r>
            <a:r>
              <a:rPr lang="fi-FI" dirty="0"/>
              <a:t> menetelmään yleisesti.</a:t>
            </a:r>
          </a:p>
          <a:p>
            <a:pPr fontAlgn="base"/>
            <a:r>
              <a:rPr lang="fi-FI" dirty="0"/>
              <a:t>Ymmärtää, mitä eroa on tulkinnoilla ja havainnoilla.</a:t>
            </a:r>
          </a:p>
          <a:p>
            <a:pPr fontAlgn="base"/>
            <a:r>
              <a:rPr lang="fi-FI" dirty="0"/>
              <a:t>Harjoitella tunteiden ja tarpeiden sanoittamista.</a:t>
            </a:r>
          </a:p>
          <a:p>
            <a:pPr fontAlgn="base"/>
            <a:r>
              <a:rPr lang="fi-FI" dirty="0"/>
              <a:t>Harjoitella rakentavien pyyntöjen esittämistä.</a:t>
            </a:r>
          </a:p>
          <a:p>
            <a:endParaRPr lang="fi-FI" dirty="0"/>
          </a:p>
        </p:txBody>
      </p:sp>
      <p:sp>
        <p:nvSpPr>
          <p:cNvPr id="4" name="Dian numeron paikkamerkki 3">
            <a:extLst>
              <a:ext uri="{FF2B5EF4-FFF2-40B4-BE49-F238E27FC236}">
                <a16:creationId xmlns:a16="http://schemas.microsoft.com/office/drawing/2014/main" id="{A33C337F-B788-31EC-7132-DB9DC7570051}"/>
              </a:ext>
            </a:extLst>
          </p:cNvPr>
          <p:cNvSpPr>
            <a:spLocks noGrp="1"/>
          </p:cNvSpPr>
          <p:nvPr>
            <p:ph type="sldNum" sz="quarter" idx="12"/>
          </p:nvPr>
        </p:nvSpPr>
        <p:spPr/>
        <p:txBody>
          <a:bodyPr/>
          <a:lstStyle/>
          <a:p>
            <a:fld id="{39B1186B-072D-6149-B4A5-B9C46365F353}" type="slidenum">
              <a:rPr lang="fi-FI" smtClean="0"/>
              <a:pPr/>
              <a:t>3</a:t>
            </a:fld>
            <a:endParaRPr lang="fi-FI" dirty="0"/>
          </a:p>
        </p:txBody>
      </p:sp>
      <p:pic>
        <p:nvPicPr>
          <p:cNvPr id="7" name="Kuva 6" descr="Kuva, joka sisältää kohteen sydän, luovuus&#10;&#10;Tekoälyllä luotu sisältö voi olla virheellistä.">
            <a:extLst>
              <a:ext uri="{FF2B5EF4-FFF2-40B4-BE49-F238E27FC236}">
                <a16:creationId xmlns:a16="http://schemas.microsoft.com/office/drawing/2014/main" id="{A9CFFCC3-B561-2C3C-6BF1-7FBF66B58604}"/>
              </a:ext>
            </a:extLst>
          </p:cNvPr>
          <p:cNvPicPr>
            <a:picLocks noChangeAspect="1"/>
          </p:cNvPicPr>
          <p:nvPr/>
        </p:nvPicPr>
        <p:blipFill>
          <a:blip r:embed="rId2"/>
          <a:stretch>
            <a:fillRect/>
          </a:stretch>
        </p:blipFill>
        <p:spPr>
          <a:xfrm>
            <a:off x="8445961" y="3211589"/>
            <a:ext cx="2294590" cy="1661601"/>
          </a:xfrm>
          <a:prstGeom prst="rect">
            <a:avLst/>
          </a:prstGeom>
        </p:spPr>
      </p:pic>
    </p:spTree>
    <p:extLst>
      <p:ext uri="{BB962C8B-B14F-4D97-AF65-F5344CB8AC3E}">
        <p14:creationId xmlns:p14="http://schemas.microsoft.com/office/powerpoint/2010/main" val="882245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F988DDF-2D03-9103-5BC8-EF558C27365A}"/>
              </a:ext>
            </a:extLst>
          </p:cNvPr>
          <p:cNvSpPr>
            <a:spLocks noGrp="1"/>
          </p:cNvSpPr>
          <p:nvPr>
            <p:ph type="title"/>
          </p:nvPr>
        </p:nvSpPr>
        <p:spPr>
          <a:xfrm>
            <a:off x="825500" y="1837755"/>
            <a:ext cx="10515600" cy="2119800"/>
          </a:xfrm>
        </p:spPr>
        <p:txBody>
          <a:bodyPr>
            <a:normAutofit fontScale="90000"/>
          </a:bodyPr>
          <a:lstStyle/>
          <a:p>
            <a:r>
              <a:rPr lang="fi-FI" dirty="0"/>
              <a:t>Osa I: </a:t>
            </a:r>
            <a:br>
              <a:rPr lang="fi-FI" dirty="0"/>
            </a:br>
            <a:r>
              <a:rPr lang="fi-FI" dirty="0"/>
              <a:t>Tulkinnoista havainnointiin</a:t>
            </a:r>
            <a:br>
              <a:rPr lang="fi-FI" dirty="0"/>
            </a:br>
            <a:endParaRPr lang="fi-FI" dirty="0"/>
          </a:p>
        </p:txBody>
      </p:sp>
      <p:sp>
        <p:nvSpPr>
          <p:cNvPr id="3" name="Dian numeron paikkamerkki 2">
            <a:extLst>
              <a:ext uri="{FF2B5EF4-FFF2-40B4-BE49-F238E27FC236}">
                <a16:creationId xmlns:a16="http://schemas.microsoft.com/office/drawing/2014/main" id="{B9BACF0D-9CDF-F8D3-2831-8357D87B1ECC}"/>
              </a:ext>
            </a:extLst>
          </p:cNvPr>
          <p:cNvSpPr>
            <a:spLocks noGrp="1"/>
          </p:cNvSpPr>
          <p:nvPr>
            <p:ph type="sldNum" sz="quarter" idx="12"/>
          </p:nvPr>
        </p:nvSpPr>
        <p:spPr/>
        <p:txBody>
          <a:bodyPr/>
          <a:lstStyle/>
          <a:p>
            <a:fld id="{39B1186B-072D-6149-B4A5-B9C46365F353}" type="slidenum">
              <a:rPr lang="fi-FI" smtClean="0"/>
              <a:pPr/>
              <a:t>4</a:t>
            </a:fld>
            <a:endParaRPr lang="fi-FI" dirty="0"/>
          </a:p>
        </p:txBody>
      </p:sp>
    </p:spTree>
    <p:extLst>
      <p:ext uri="{BB962C8B-B14F-4D97-AF65-F5344CB8AC3E}">
        <p14:creationId xmlns:p14="http://schemas.microsoft.com/office/powerpoint/2010/main" val="2895820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F93CEF4-850B-6E36-E4C3-7BDF113D06F4}"/>
              </a:ext>
            </a:extLst>
          </p:cNvPr>
          <p:cNvSpPr>
            <a:spLocks noGrp="1"/>
          </p:cNvSpPr>
          <p:nvPr>
            <p:ph type="title"/>
          </p:nvPr>
        </p:nvSpPr>
        <p:spPr>
          <a:xfrm>
            <a:off x="838199" y="957385"/>
            <a:ext cx="10515600" cy="1325563"/>
          </a:xfrm>
        </p:spPr>
        <p:txBody>
          <a:bodyPr>
            <a:normAutofit fontScale="90000"/>
          </a:bodyPr>
          <a:lstStyle/>
          <a:p>
            <a:r>
              <a:rPr lang="fi-FI" dirty="0"/>
              <a:t>Vaihe A. Alustus</a:t>
            </a:r>
            <a:br>
              <a:rPr lang="fi-FI" dirty="0"/>
            </a:br>
            <a:r>
              <a:rPr lang="fi-FI" b="0" dirty="0"/>
              <a:t>Tulkintojen ja havaintojen erot</a:t>
            </a:r>
            <a:br>
              <a:rPr lang="fi-FI" b="0" dirty="0"/>
            </a:br>
            <a:endParaRPr lang="fi-FI" dirty="0"/>
          </a:p>
        </p:txBody>
      </p:sp>
      <p:sp>
        <p:nvSpPr>
          <p:cNvPr id="3" name="Sisällön paikkamerkki 2">
            <a:extLst>
              <a:ext uri="{FF2B5EF4-FFF2-40B4-BE49-F238E27FC236}">
                <a16:creationId xmlns:a16="http://schemas.microsoft.com/office/drawing/2014/main" id="{D09322D3-AFB6-26B2-61CD-10FF43645911}"/>
              </a:ext>
            </a:extLst>
          </p:cNvPr>
          <p:cNvSpPr>
            <a:spLocks noGrp="1"/>
          </p:cNvSpPr>
          <p:nvPr>
            <p:ph sz="half" idx="1"/>
          </p:nvPr>
        </p:nvSpPr>
        <p:spPr>
          <a:xfrm>
            <a:off x="838199" y="2166257"/>
            <a:ext cx="10515599" cy="3734358"/>
          </a:xfrm>
        </p:spPr>
        <p:txBody>
          <a:bodyPr>
            <a:normAutofit lnSpcReduction="10000"/>
          </a:bodyPr>
          <a:lstStyle/>
          <a:p>
            <a:r>
              <a:rPr lang="fi-FI" dirty="0"/>
              <a:t>Tulkintojen tekeminen toisista ihmisistä ja heidän toiminnastaan on ihmisille tyypillistä. </a:t>
            </a:r>
          </a:p>
          <a:p>
            <a:r>
              <a:rPr lang="fi-FI" dirty="0"/>
              <a:t>Tulkinnat ovat usein arvauksia siitä, mitä toinen ajattelee tai tuntee. Ne voivat olla hyvinkin yksipuolisia tai jopa vääristyneitä.</a:t>
            </a:r>
          </a:p>
          <a:p>
            <a:r>
              <a:rPr lang="fi-FI" dirty="0"/>
              <a:t>Rakentavassa vuorovaikutuksessa pyritään siihen, että siirrymme tekemään havaintoja siitä, mitä todella tapahtui.</a:t>
            </a:r>
          </a:p>
          <a:p>
            <a:r>
              <a:rPr lang="fi-FI" dirty="0"/>
              <a:t>Useimmiten havainnoista eivät saa meitä asettumaan samalla tavalla puolustuskannalle kuin tulkinnat ja näin auttavat meitä suhtautumaan toisiimme avoimemmin.</a:t>
            </a:r>
          </a:p>
        </p:txBody>
      </p:sp>
      <p:sp>
        <p:nvSpPr>
          <p:cNvPr id="5" name="Dian numeron paikkamerkki 4">
            <a:extLst>
              <a:ext uri="{FF2B5EF4-FFF2-40B4-BE49-F238E27FC236}">
                <a16:creationId xmlns:a16="http://schemas.microsoft.com/office/drawing/2014/main" id="{EDBFE513-39E7-842A-9AF8-B38F0375E33D}"/>
              </a:ext>
            </a:extLst>
          </p:cNvPr>
          <p:cNvSpPr>
            <a:spLocks noGrp="1"/>
          </p:cNvSpPr>
          <p:nvPr>
            <p:ph type="sldNum" sz="quarter" idx="12"/>
          </p:nvPr>
        </p:nvSpPr>
        <p:spPr/>
        <p:txBody>
          <a:bodyPr/>
          <a:lstStyle/>
          <a:p>
            <a:fld id="{39B1186B-072D-6149-B4A5-B9C46365F353}" type="slidenum">
              <a:rPr lang="fi-FI" smtClean="0"/>
              <a:pPr/>
              <a:t>5</a:t>
            </a:fld>
            <a:endParaRPr lang="fi-FI" dirty="0"/>
          </a:p>
        </p:txBody>
      </p:sp>
    </p:spTree>
    <p:extLst>
      <p:ext uri="{BB962C8B-B14F-4D97-AF65-F5344CB8AC3E}">
        <p14:creationId xmlns:p14="http://schemas.microsoft.com/office/powerpoint/2010/main" val="319310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EB3DC-72DC-F418-AE44-DDE638AC9662}"/>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C02C3C72-74BA-389B-BE21-444D06EE1AF3}"/>
              </a:ext>
            </a:extLst>
          </p:cNvPr>
          <p:cNvSpPr>
            <a:spLocks noGrp="1"/>
          </p:cNvSpPr>
          <p:nvPr>
            <p:ph type="title"/>
          </p:nvPr>
        </p:nvSpPr>
        <p:spPr>
          <a:xfrm>
            <a:off x="838199" y="840694"/>
            <a:ext cx="10515600" cy="1325563"/>
          </a:xfrm>
        </p:spPr>
        <p:txBody>
          <a:bodyPr>
            <a:normAutofit fontScale="90000"/>
          </a:bodyPr>
          <a:lstStyle/>
          <a:p>
            <a:br>
              <a:rPr lang="fi-FI" b="0" dirty="0"/>
            </a:br>
            <a:r>
              <a:rPr lang="fi-FI" b="0" dirty="0"/>
              <a:t>Esimerkki: tulkintojen ja havaintojen erot</a:t>
            </a:r>
            <a:br>
              <a:rPr lang="fi-FI" b="0" dirty="0"/>
            </a:br>
            <a:endParaRPr lang="fi-FI" dirty="0"/>
          </a:p>
        </p:txBody>
      </p:sp>
      <p:sp>
        <p:nvSpPr>
          <p:cNvPr id="3" name="Sisällön paikkamerkki 2">
            <a:extLst>
              <a:ext uri="{FF2B5EF4-FFF2-40B4-BE49-F238E27FC236}">
                <a16:creationId xmlns:a16="http://schemas.microsoft.com/office/drawing/2014/main" id="{988DA0E8-C196-90C9-0B83-5EA22A41AB5D}"/>
              </a:ext>
            </a:extLst>
          </p:cNvPr>
          <p:cNvSpPr>
            <a:spLocks noGrp="1"/>
          </p:cNvSpPr>
          <p:nvPr>
            <p:ph sz="half" idx="1"/>
          </p:nvPr>
        </p:nvSpPr>
        <p:spPr>
          <a:xfrm>
            <a:off x="838199" y="2166257"/>
            <a:ext cx="10515599" cy="3734358"/>
          </a:xfrm>
        </p:spPr>
        <p:txBody>
          <a:bodyPr/>
          <a:lstStyle/>
          <a:p>
            <a:r>
              <a:rPr lang="fi-FI" dirty="0"/>
              <a:t>Tulkinta: “Mirkku on selvästi </a:t>
            </a:r>
            <a:r>
              <a:rPr lang="fi-FI" i="1" dirty="0"/>
              <a:t>tuohtunut</a:t>
            </a:r>
            <a:r>
              <a:rPr lang="fi-FI" dirty="0"/>
              <a:t>, koska hän </a:t>
            </a:r>
            <a:r>
              <a:rPr lang="fi-FI" i="1" dirty="0"/>
              <a:t>vetäytyi</a:t>
            </a:r>
            <a:r>
              <a:rPr lang="fi-FI" dirty="0"/>
              <a:t> muusta ryhmästä.”</a:t>
            </a:r>
          </a:p>
          <a:p>
            <a:r>
              <a:rPr lang="fi-FI" dirty="0"/>
              <a:t>Havainto: “Mirkku työskenteli ryhmän kanssa ja siirtyi sitten istumaan oleskelutilan nojatuoleille.”</a:t>
            </a:r>
          </a:p>
          <a:p>
            <a:endParaRPr lang="fi-FI" dirty="0"/>
          </a:p>
          <a:p>
            <a:r>
              <a:rPr lang="fi-FI" dirty="0"/>
              <a:t>Mirkun toiminnalle voi olla lukemattomia eri syitä, joita ulkopuolisen voi olla vaikea nähdä.</a:t>
            </a:r>
          </a:p>
        </p:txBody>
      </p:sp>
      <p:sp>
        <p:nvSpPr>
          <p:cNvPr id="5" name="Dian numeron paikkamerkki 4">
            <a:extLst>
              <a:ext uri="{FF2B5EF4-FFF2-40B4-BE49-F238E27FC236}">
                <a16:creationId xmlns:a16="http://schemas.microsoft.com/office/drawing/2014/main" id="{C8DD889A-1FB8-4BB6-4A42-6B3B308F5CA7}"/>
              </a:ext>
            </a:extLst>
          </p:cNvPr>
          <p:cNvSpPr>
            <a:spLocks noGrp="1"/>
          </p:cNvSpPr>
          <p:nvPr>
            <p:ph type="sldNum" sz="quarter" idx="12"/>
          </p:nvPr>
        </p:nvSpPr>
        <p:spPr/>
        <p:txBody>
          <a:bodyPr/>
          <a:lstStyle/>
          <a:p>
            <a:fld id="{39B1186B-072D-6149-B4A5-B9C46365F353}" type="slidenum">
              <a:rPr lang="fi-FI" smtClean="0"/>
              <a:pPr/>
              <a:t>6</a:t>
            </a:fld>
            <a:endParaRPr lang="fi-FI" dirty="0"/>
          </a:p>
        </p:txBody>
      </p:sp>
    </p:spTree>
    <p:extLst>
      <p:ext uri="{BB962C8B-B14F-4D97-AF65-F5344CB8AC3E}">
        <p14:creationId xmlns:p14="http://schemas.microsoft.com/office/powerpoint/2010/main" val="3978380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F64AB-FBFD-A3BD-04C4-7B2816C96C41}"/>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6BF188B0-472C-43B0-02F3-BC1614F19631}"/>
              </a:ext>
            </a:extLst>
          </p:cNvPr>
          <p:cNvSpPr>
            <a:spLocks noGrp="1"/>
          </p:cNvSpPr>
          <p:nvPr>
            <p:ph type="title"/>
          </p:nvPr>
        </p:nvSpPr>
        <p:spPr/>
        <p:txBody>
          <a:bodyPr>
            <a:normAutofit fontScale="90000"/>
          </a:bodyPr>
          <a:lstStyle/>
          <a:p>
            <a:r>
              <a:rPr lang="fi-FI" dirty="0"/>
              <a:t>Vaihe B. Havaintojen harjoittelua</a:t>
            </a:r>
            <a:br>
              <a:rPr lang="fi-FI" b="0" dirty="0"/>
            </a:br>
            <a:br>
              <a:rPr lang="fi-FI" b="0" dirty="0"/>
            </a:br>
            <a:endParaRPr lang="fi-FI" dirty="0"/>
          </a:p>
        </p:txBody>
      </p:sp>
      <p:sp>
        <p:nvSpPr>
          <p:cNvPr id="3" name="Sisällön paikkamerkki 2">
            <a:extLst>
              <a:ext uri="{FF2B5EF4-FFF2-40B4-BE49-F238E27FC236}">
                <a16:creationId xmlns:a16="http://schemas.microsoft.com/office/drawing/2014/main" id="{B22BFC44-3C40-546B-7A04-1D2BBD20FEEF}"/>
              </a:ext>
            </a:extLst>
          </p:cNvPr>
          <p:cNvSpPr>
            <a:spLocks noGrp="1"/>
          </p:cNvSpPr>
          <p:nvPr>
            <p:ph sz="half" idx="1"/>
          </p:nvPr>
        </p:nvSpPr>
        <p:spPr>
          <a:xfrm>
            <a:off x="825501" y="1741714"/>
            <a:ext cx="10515599" cy="4235101"/>
          </a:xfrm>
        </p:spPr>
        <p:txBody>
          <a:bodyPr>
            <a:normAutofit fontScale="92500" lnSpcReduction="10000"/>
          </a:bodyPr>
          <a:lstStyle/>
          <a:p>
            <a:pPr marL="0" indent="0">
              <a:buNone/>
            </a:pPr>
            <a:r>
              <a:rPr lang="fi-FI" dirty="0"/>
              <a:t>Seuraavaksi harjoitellaan tulkintojen muuttamista havainnoiksi kohta jaettavien väitteiden avulla.  Apuna voitte käyttää seuraavia kysymyksiä:</a:t>
            </a:r>
          </a:p>
          <a:p>
            <a:pPr fontAlgn="base"/>
            <a:r>
              <a:rPr lang="fi-FI" dirty="0"/>
              <a:t>Mitä väitteen henkilö(t) todella teki(</a:t>
            </a:r>
            <a:r>
              <a:rPr lang="fi-FI" dirty="0" err="1"/>
              <a:t>vät</a:t>
            </a:r>
            <a:r>
              <a:rPr lang="fi-FI" dirty="0"/>
              <a:t>) tilanteessa?</a:t>
            </a:r>
          </a:p>
          <a:p>
            <a:pPr lvl="1" fontAlgn="base"/>
            <a:r>
              <a:rPr lang="fi-FI" dirty="0"/>
              <a:t>Tämä ei aina selviä suoraan virkkeestä, joten ryhmän tehtävänä on päätellä, miten henkilö olisi voinut käyttäytyä.</a:t>
            </a:r>
          </a:p>
          <a:p>
            <a:pPr fontAlgn="base"/>
            <a:r>
              <a:rPr lang="fi-FI" dirty="0"/>
              <a:t>Vältä arvottavia sanavalintoja, eli sanoja, jotka esimerkiksi liittävät jo valmiin tunteen ihmisen toimintaan, kuten:</a:t>
            </a:r>
          </a:p>
          <a:p>
            <a:pPr lvl="1" fontAlgn="base"/>
            <a:r>
              <a:rPr lang="fi-FI" dirty="0"/>
              <a:t>“saada </a:t>
            </a:r>
            <a:r>
              <a:rPr lang="fi-FI" dirty="0" err="1"/>
              <a:t>kilarit</a:t>
            </a:r>
            <a:r>
              <a:rPr lang="fi-FI" dirty="0"/>
              <a:t>” vs. mitä henkilö todella teki (käveli pois? korotti ääntään?)</a:t>
            </a:r>
          </a:p>
          <a:p>
            <a:pPr fontAlgn="base"/>
            <a:r>
              <a:rPr lang="fi-FI" dirty="0"/>
              <a:t>Kysy itseltäsi: </a:t>
            </a:r>
          </a:p>
          <a:p>
            <a:pPr lvl="1" fontAlgn="base"/>
            <a:r>
              <a:rPr lang="fi-FI" dirty="0"/>
              <a:t>”Jos tapahtuma olisi tallennettu videolle, mitä siinä tarkalleen näkyisi?” tai </a:t>
            </a:r>
          </a:p>
          <a:p>
            <a:pPr lvl="1" fontAlgn="base"/>
            <a:r>
              <a:rPr lang="fi-FI" dirty="0"/>
              <a:t>”Jos puhutut sanat olisivat ääniviestinä, mitkä sanat siinä tarkalleen kuuluisivat?”</a:t>
            </a:r>
          </a:p>
          <a:p>
            <a:endParaRPr lang="fi-FI" dirty="0"/>
          </a:p>
          <a:p>
            <a:endParaRPr lang="fi-FI" dirty="0"/>
          </a:p>
        </p:txBody>
      </p:sp>
      <p:sp>
        <p:nvSpPr>
          <p:cNvPr id="5" name="Dian numeron paikkamerkki 4">
            <a:extLst>
              <a:ext uri="{FF2B5EF4-FFF2-40B4-BE49-F238E27FC236}">
                <a16:creationId xmlns:a16="http://schemas.microsoft.com/office/drawing/2014/main" id="{60570341-0813-FCF4-AA57-986AC782DC8A}"/>
              </a:ext>
            </a:extLst>
          </p:cNvPr>
          <p:cNvSpPr>
            <a:spLocks noGrp="1"/>
          </p:cNvSpPr>
          <p:nvPr>
            <p:ph type="sldNum" sz="quarter" idx="12"/>
          </p:nvPr>
        </p:nvSpPr>
        <p:spPr/>
        <p:txBody>
          <a:bodyPr/>
          <a:lstStyle/>
          <a:p>
            <a:fld id="{39B1186B-072D-6149-B4A5-B9C46365F353}" type="slidenum">
              <a:rPr lang="fi-FI" smtClean="0"/>
              <a:pPr/>
              <a:t>7</a:t>
            </a:fld>
            <a:endParaRPr lang="fi-FI" dirty="0"/>
          </a:p>
        </p:txBody>
      </p:sp>
    </p:spTree>
    <p:extLst>
      <p:ext uri="{BB962C8B-B14F-4D97-AF65-F5344CB8AC3E}">
        <p14:creationId xmlns:p14="http://schemas.microsoft.com/office/powerpoint/2010/main" val="2685428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58BCC-A3CC-0F4C-E80B-A9BE3E8F2802}"/>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2ABCA041-5653-A04E-17D7-C8A3E5CFA12A}"/>
              </a:ext>
            </a:extLst>
          </p:cNvPr>
          <p:cNvSpPr>
            <a:spLocks noGrp="1"/>
          </p:cNvSpPr>
          <p:nvPr>
            <p:ph type="title"/>
          </p:nvPr>
        </p:nvSpPr>
        <p:spPr>
          <a:xfrm>
            <a:off x="850900" y="920645"/>
            <a:ext cx="10515600" cy="1325563"/>
          </a:xfrm>
        </p:spPr>
        <p:txBody>
          <a:bodyPr>
            <a:normAutofit/>
          </a:bodyPr>
          <a:lstStyle/>
          <a:p>
            <a:r>
              <a:rPr lang="fi-FI" sz="4000" dirty="0"/>
              <a:t>Havaintojen harjoittelua</a:t>
            </a:r>
            <a:br>
              <a:rPr lang="fi-FI" b="0" dirty="0"/>
            </a:br>
            <a:endParaRPr lang="fi-FI" dirty="0"/>
          </a:p>
        </p:txBody>
      </p:sp>
      <p:sp>
        <p:nvSpPr>
          <p:cNvPr id="3" name="Sisällön paikkamerkki 2">
            <a:extLst>
              <a:ext uri="{FF2B5EF4-FFF2-40B4-BE49-F238E27FC236}">
                <a16:creationId xmlns:a16="http://schemas.microsoft.com/office/drawing/2014/main" id="{B0E22DD9-F861-D3C1-365D-52DBADAA1DFB}"/>
              </a:ext>
            </a:extLst>
          </p:cNvPr>
          <p:cNvSpPr>
            <a:spLocks noGrp="1"/>
          </p:cNvSpPr>
          <p:nvPr>
            <p:ph sz="half" idx="1"/>
          </p:nvPr>
        </p:nvSpPr>
        <p:spPr>
          <a:xfrm>
            <a:off x="825501" y="1824010"/>
            <a:ext cx="10515599" cy="4235101"/>
          </a:xfrm>
        </p:spPr>
        <p:txBody>
          <a:bodyPr>
            <a:normAutofit/>
          </a:bodyPr>
          <a:lstStyle/>
          <a:p>
            <a:r>
              <a:rPr lang="fi-FI" dirty="0"/>
              <a:t>Tutustukaa teille jaettuihin tulkintaväitteisiin ja muuttakaa ne havainnoiksi äsken läpikäytyjen kysymysten avulla (löytyvät myös monisteelta)</a:t>
            </a:r>
          </a:p>
          <a:p>
            <a:r>
              <a:rPr lang="fi-FI" dirty="0"/>
              <a:t>Aikaa n. 10-15 minuuttia</a:t>
            </a:r>
          </a:p>
          <a:p>
            <a:endParaRPr lang="fi-FI" dirty="0"/>
          </a:p>
        </p:txBody>
      </p:sp>
      <p:sp>
        <p:nvSpPr>
          <p:cNvPr id="5" name="Dian numeron paikkamerkki 4">
            <a:extLst>
              <a:ext uri="{FF2B5EF4-FFF2-40B4-BE49-F238E27FC236}">
                <a16:creationId xmlns:a16="http://schemas.microsoft.com/office/drawing/2014/main" id="{BD3462E0-7C63-DAAF-B862-1078B276DDF9}"/>
              </a:ext>
            </a:extLst>
          </p:cNvPr>
          <p:cNvSpPr>
            <a:spLocks noGrp="1"/>
          </p:cNvSpPr>
          <p:nvPr>
            <p:ph type="sldNum" sz="quarter" idx="12"/>
          </p:nvPr>
        </p:nvSpPr>
        <p:spPr/>
        <p:txBody>
          <a:bodyPr/>
          <a:lstStyle/>
          <a:p>
            <a:fld id="{39B1186B-072D-6149-B4A5-B9C46365F353}" type="slidenum">
              <a:rPr lang="fi-FI" smtClean="0"/>
              <a:pPr/>
              <a:t>8</a:t>
            </a:fld>
            <a:endParaRPr lang="fi-FI" dirty="0"/>
          </a:p>
        </p:txBody>
      </p:sp>
    </p:spTree>
    <p:extLst>
      <p:ext uri="{BB962C8B-B14F-4D97-AF65-F5344CB8AC3E}">
        <p14:creationId xmlns:p14="http://schemas.microsoft.com/office/powerpoint/2010/main" val="4217156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2A279-F9BD-74F2-9882-C278948905C8}"/>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23C6D32F-E078-4F14-9872-065CA943FB00}"/>
              </a:ext>
            </a:extLst>
          </p:cNvPr>
          <p:cNvSpPr>
            <a:spLocks noGrp="1"/>
          </p:cNvSpPr>
          <p:nvPr>
            <p:ph type="title"/>
          </p:nvPr>
        </p:nvSpPr>
        <p:spPr>
          <a:xfrm>
            <a:off x="850900" y="881185"/>
            <a:ext cx="10515600" cy="1325563"/>
          </a:xfrm>
        </p:spPr>
        <p:txBody>
          <a:bodyPr>
            <a:normAutofit/>
          </a:bodyPr>
          <a:lstStyle/>
          <a:p>
            <a:r>
              <a:rPr lang="fi-FI" sz="4000" dirty="0"/>
              <a:t>Havaintojen harjoittelua</a:t>
            </a:r>
            <a:br>
              <a:rPr lang="fi-FI" b="0" dirty="0"/>
            </a:br>
            <a:endParaRPr lang="fi-FI" dirty="0"/>
          </a:p>
        </p:txBody>
      </p:sp>
      <p:sp>
        <p:nvSpPr>
          <p:cNvPr id="3" name="Sisällön paikkamerkki 2">
            <a:extLst>
              <a:ext uri="{FF2B5EF4-FFF2-40B4-BE49-F238E27FC236}">
                <a16:creationId xmlns:a16="http://schemas.microsoft.com/office/drawing/2014/main" id="{004BE24B-B169-F34C-D8FB-61D763CCDC92}"/>
              </a:ext>
            </a:extLst>
          </p:cNvPr>
          <p:cNvSpPr>
            <a:spLocks noGrp="1"/>
          </p:cNvSpPr>
          <p:nvPr>
            <p:ph sz="half" idx="1"/>
          </p:nvPr>
        </p:nvSpPr>
        <p:spPr>
          <a:xfrm>
            <a:off x="825501" y="1741714"/>
            <a:ext cx="10515599" cy="4235101"/>
          </a:xfrm>
        </p:spPr>
        <p:txBody>
          <a:bodyPr>
            <a:normAutofit fontScale="92500" lnSpcReduction="20000"/>
          </a:bodyPr>
          <a:lstStyle/>
          <a:p>
            <a:pPr marL="514350" indent="-514350">
              <a:buFont typeface="+mj-lt"/>
              <a:buAutoNum type="arabicPeriod"/>
            </a:pPr>
            <a:r>
              <a:rPr lang="fi-FI" dirty="0"/>
              <a:t>Lumi oli selkeästi loukkaantunut jostain, kun tultiin bussilla himaan. Se vaan mökötti ja sitä ei saanut yhtään juttuun mukaan. </a:t>
            </a:r>
          </a:p>
          <a:p>
            <a:pPr marL="514350" indent="-514350">
              <a:buFont typeface="+mj-lt"/>
              <a:buAutoNum type="arabicPeriod"/>
            </a:pPr>
            <a:r>
              <a:rPr lang="fi-FI" dirty="0"/>
              <a:t>Lari sai hirveät </a:t>
            </a:r>
            <a:r>
              <a:rPr lang="fi-FI" dirty="0" err="1"/>
              <a:t>kilarit</a:t>
            </a:r>
            <a:r>
              <a:rPr lang="fi-FI" dirty="0"/>
              <a:t> siitä, kun sitä ei valittu jalkapallossa hyökkääjäksi, eikä se suostunut pelaamaan kunnolla. </a:t>
            </a:r>
          </a:p>
          <a:p>
            <a:pPr marL="514350" indent="-514350">
              <a:buFont typeface="+mj-lt"/>
              <a:buAutoNum type="arabicPeriod"/>
            </a:pPr>
            <a:r>
              <a:rPr lang="fi-FI" dirty="0"/>
              <a:t>Kaisla luulee olevansa parempi kuin kaikki muut, se ei edes käy koulun ruokalassa syömässä ja se hengaa aina vuotta vanhempien tyyppien kanssa, ei omien luokkalaisten. </a:t>
            </a:r>
          </a:p>
          <a:p>
            <a:pPr marL="514350" indent="-514350">
              <a:buFont typeface="+mj-lt"/>
              <a:buAutoNum type="arabicPeriod"/>
            </a:pPr>
            <a:r>
              <a:rPr lang="fi-FI" dirty="0"/>
              <a:t>Tintti selkeästi välttelee vastuun ottamista yhteisistä hommista. Kun kysyttiin, kuka haluaa vetää tutustumisleikin, se sanoi heti, että sillä on ääni käheänä, vaikka ei kyllä siltä kuulostanut. </a:t>
            </a:r>
          </a:p>
          <a:p>
            <a:pPr marL="514350" indent="-514350">
              <a:buFont typeface="+mj-lt"/>
              <a:buAutoNum type="arabicPeriod"/>
            </a:pPr>
            <a:r>
              <a:rPr lang="fi-FI" dirty="0"/>
              <a:t>Mirka ja Topi on koko ajan kiinni toisissaan. Aina pitämässä kädestä kiinni tai liimautuneena kylki kyljessä. Niiltä ei saa kunnon vastauksia mihinkään, kun ne keskittyy vaan toisiinsa.</a:t>
            </a:r>
          </a:p>
        </p:txBody>
      </p:sp>
      <p:sp>
        <p:nvSpPr>
          <p:cNvPr id="5" name="Dian numeron paikkamerkki 4">
            <a:extLst>
              <a:ext uri="{FF2B5EF4-FFF2-40B4-BE49-F238E27FC236}">
                <a16:creationId xmlns:a16="http://schemas.microsoft.com/office/drawing/2014/main" id="{8DBC40F2-8394-CD21-5A12-9D346C6F71AA}"/>
              </a:ext>
            </a:extLst>
          </p:cNvPr>
          <p:cNvSpPr>
            <a:spLocks noGrp="1"/>
          </p:cNvSpPr>
          <p:nvPr>
            <p:ph type="sldNum" sz="quarter" idx="12"/>
          </p:nvPr>
        </p:nvSpPr>
        <p:spPr/>
        <p:txBody>
          <a:bodyPr/>
          <a:lstStyle/>
          <a:p>
            <a:fld id="{39B1186B-072D-6149-B4A5-B9C46365F353}" type="slidenum">
              <a:rPr lang="fi-FI" smtClean="0"/>
              <a:pPr/>
              <a:t>9</a:t>
            </a:fld>
            <a:endParaRPr lang="fi-FI" dirty="0"/>
          </a:p>
        </p:txBody>
      </p:sp>
    </p:spTree>
    <p:extLst>
      <p:ext uri="{BB962C8B-B14F-4D97-AF65-F5344CB8AC3E}">
        <p14:creationId xmlns:p14="http://schemas.microsoft.com/office/powerpoint/2010/main" val="3024622340"/>
      </p:ext>
    </p:extLst>
  </p:cSld>
  <p:clrMapOvr>
    <a:masterClrMapping/>
  </p:clrMapOvr>
</p:sld>
</file>

<file path=ppt/theme/theme1.xml><?xml version="1.0" encoding="utf-8"?>
<a:theme xmlns:a="http://schemas.openxmlformats.org/drawingml/2006/main" name="Office-teema">
  <a:themeElements>
    <a:clrScheme name="Mukautetut 1">
      <a:dk1>
        <a:srgbClr val="0A0A0A"/>
      </a:dk1>
      <a:lt1>
        <a:srgbClr val="FFFFFF"/>
      </a:lt1>
      <a:dk2>
        <a:srgbClr val="0E2841"/>
      </a:dk2>
      <a:lt2>
        <a:srgbClr val="E8E8E8"/>
      </a:lt2>
      <a:accent1>
        <a:srgbClr val="009874"/>
      </a:accent1>
      <a:accent2>
        <a:srgbClr val="A0C363"/>
      </a:accent2>
      <a:accent3>
        <a:srgbClr val="F297A2"/>
      </a:accent3>
      <a:accent4>
        <a:srgbClr val="0F9ED5"/>
      </a:accent4>
      <a:accent5>
        <a:srgbClr val="A02B93"/>
      </a:accent5>
      <a:accent6>
        <a:srgbClr val="4EA72E"/>
      </a:accent6>
      <a:hlink>
        <a:srgbClr val="467886"/>
      </a:hlink>
      <a:folHlink>
        <a:srgbClr val="0000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1034</TotalTime>
  <Words>1424</Words>
  <Application>Microsoft Office PowerPoint</Application>
  <PresentationFormat>Laajakuva</PresentationFormat>
  <Paragraphs>240</Paragraphs>
  <Slides>26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26</vt:i4>
      </vt:variant>
    </vt:vector>
  </HeadingPairs>
  <TitlesOfParts>
    <vt:vector size="30" baseType="lpstr">
      <vt:lpstr>Aptos</vt:lpstr>
      <vt:lpstr>Aptos Light</vt:lpstr>
      <vt:lpstr>Arial</vt:lpstr>
      <vt:lpstr>Office-teema</vt:lpstr>
      <vt:lpstr>Rakentavaan vuorovaikutukseen tutustuminen</vt:lpstr>
      <vt:lpstr>Harjoituksen kulku</vt:lpstr>
      <vt:lpstr>Tavoitteet</vt:lpstr>
      <vt:lpstr>Osa I:  Tulkinnoista havainnointiin </vt:lpstr>
      <vt:lpstr>Vaihe A. Alustus Tulkintojen ja havaintojen erot </vt:lpstr>
      <vt:lpstr> Esimerkki: tulkintojen ja havaintojen erot </vt:lpstr>
      <vt:lpstr>Vaihe B. Havaintojen harjoittelua  </vt:lpstr>
      <vt:lpstr>Havaintojen harjoittelua </vt:lpstr>
      <vt:lpstr>Havaintojen harjoittelua </vt:lpstr>
      <vt:lpstr>Havaintojen harjoittelua  Yhteinen purku  </vt:lpstr>
      <vt:lpstr>Osa II:  Huomioi tunteita ja tarpeita </vt:lpstr>
      <vt:lpstr> Vaihe A. Alustus Tunteet ja tarpeet   </vt:lpstr>
      <vt:lpstr> Esimerkki: tunteiden ja tarpeiden linkittyminen yhteen </vt:lpstr>
      <vt:lpstr> Vaihe B. Mitä ovat nuo tunteet?   </vt:lpstr>
      <vt:lpstr>Tunnesanalista</vt:lpstr>
      <vt:lpstr> Vaihe C. Tarpeita sanoittamassa   </vt:lpstr>
      <vt:lpstr>Erilaisia perustarpeita</vt:lpstr>
      <vt:lpstr> Tarpeita sanoittamassa   </vt:lpstr>
      <vt:lpstr> Tarpeita sanoittamassa Yhteinen purku   </vt:lpstr>
      <vt:lpstr>Osa III:  Pyynnöt tarpeitten sanoittajana </vt:lpstr>
      <vt:lpstr> Vaihe A. Alustus Pyyntöjen rooli rakentavassa vuorovaikutuksessa    </vt:lpstr>
      <vt:lpstr>  Rakentavan pyynnön ”kaava”   </vt:lpstr>
      <vt:lpstr> Vaihe B. Pyyntöjen esittäminen    </vt:lpstr>
      <vt:lpstr>Osa IV:  Koko harjoituksen purku </vt:lpstr>
      <vt:lpstr> Yhteinen purku    </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 Hörkkö</dc:creator>
  <cp:lastModifiedBy>Harkko Reetta</cp:lastModifiedBy>
  <cp:revision>31</cp:revision>
  <dcterms:created xsi:type="dcterms:W3CDTF">2026-01-23T12:10:08Z</dcterms:created>
  <dcterms:modified xsi:type="dcterms:W3CDTF">2026-02-23T13:47:46Z</dcterms:modified>
</cp:coreProperties>
</file>