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3"/>
  </p:notesMasterIdLst>
  <p:sldIdLst>
    <p:sldId id="262" r:id="rId5"/>
    <p:sldId id="286" r:id="rId6"/>
    <p:sldId id="285" r:id="rId7"/>
    <p:sldId id="267" r:id="rId8"/>
    <p:sldId id="257" r:id="rId9"/>
    <p:sldId id="264" r:id="rId10"/>
    <p:sldId id="266" r:id="rId11"/>
    <p:sldId id="258" r:id="rId12"/>
    <p:sldId id="268" r:id="rId13"/>
    <p:sldId id="269" r:id="rId14"/>
    <p:sldId id="260" r:id="rId15"/>
    <p:sldId id="261"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63" r:id="rId3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0EC9DA-F496-6A2F-3F70-E9AFE2C0ED7B}" v="86" dt="2026-02-18T13:14:45.297"/>
    <p1510:client id="{3C188CE2-4F3E-805F-522A-B5F38C45B23A}" v="41" dt="2026-02-18T10:11:58.226"/>
    <p1510:client id="{5353F30B-17B1-4F98-9D04-F1860B16EBC4}" v="1" dt="2026-02-18T13:45:42.503"/>
    <p1510:client id="{7D39E523-A5D8-0070-7B88-D1BDC461E75A}" v="1" dt="2026-02-18T09:35:14.558"/>
    <p1510:client id="{83A36115-AF74-82F6-2190-832B3F91B7AA}" v="1" dt="2026-02-18T07:10:52.356"/>
    <p1510:client id="{F54D440B-3B52-4E20-9F0B-13CE9ED259CC}" v="200" dt="2026-02-18T13:42:26.3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86" autoAdjust="0"/>
    <p:restoredTop sz="94660"/>
  </p:normalViewPr>
  <p:slideViewPr>
    <p:cSldViewPr snapToGrid="0">
      <p:cViewPr varScale="1">
        <p:scale>
          <a:sx n="105" d="100"/>
          <a:sy n="105" d="100"/>
        </p:scale>
        <p:origin x="138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267B4-9ADB-B94F-8DDD-66899AAEEBB3}" type="datetimeFigureOut">
              <a:rPr lang="fi-FI" smtClean="0"/>
              <a:t>18.2.2026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EEEF10-ADEB-2D4D-ABE0-54582FE9582E}" type="slidenum">
              <a:rPr lang="fi-FI" smtClean="0"/>
              <a:t>‹#›</a:t>
            </a:fld>
            <a:endParaRPr lang="fi-FI"/>
          </a:p>
        </p:txBody>
      </p:sp>
    </p:spTree>
    <p:extLst>
      <p:ext uri="{BB962C8B-B14F-4D97-AF65-F5344CB8AC3E}">
        <p14:creationId xmlns:p14="http://schemas.microsoft.com/office/powerpoint/2010/main" val="4201114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5" name="Kuva 4" descr="Kuva, joka sisältää kohteen vaate, kuvitus&#10;&#10;Tekoälyllä luotu sisältö voi olla virheellistä.">
            <a:extLst>
              <a:ext uri="{FF2B5EF4-FFF2-40B4-BE49-F238E27FC236}">
                <a16:creationId xmlns:a16="http://schemas.microsoft.com/office/drawing/2014/main" id="{4A02CC30-870C-2DC1-AEBD-C7C57DA9FEC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B20A04E2-C7F0-5790-25DF-09915F666D22}"/>
              </a:ext>
            </a:extLst>
          </p:cNvPr>
          <p:cNvSpPr>
            <a:spLocks noGrp="1"/>
          </p:cNvSpPr>
          <p:nvPr>
            <p:ph type="ctrTitle"/>
          </p:nvPr>
        </p:nvSpPr>
        <p:spPr>
          <a:xfrm>
            <a:off x="3422373" y="2079834"/>
            <a:ext cx="5970105" cy="2052776"/>
          </a:xfrm>
        </p:spPr>
        <p:txBody>
          <a:bodyPr anchor="b"/>
          <a:lstStyle>
            <a:lvl1pPr algn="l">
              <a:defRPr sz="4000">
                <a:solidFill>
                  <a:schemeClr val="tx1">
                    <a:lumMod val="90000"/>
                    <a:lumOff val="10000"/>
                  </a:schemeClr>
                </a:solidFill>
              </a:defRPr>
            </a:lvl1pPr>
          </a:lstStyle>
          <a:p>
            <a:r>
              <a:rPr lang="fi-FI"/>
              <a:t>Muokkaa </a:t>
            </a:r>
            <a:r>
              <a:rPr lang="fi-FI" err="1"/>
              <a:t>ots</a:t>
            </a:r>
            <a:r>
              <a:rPr lang="fi-FI"/>
              <a:t>. </a:t>
            </a:r>
            <a:r>
              <a:rPr lang="fi-FI" err="1"/>
              <a:t>perustyyl</a:t>
            </a:r>
            <a:r>
              <a:rPr lang="fi-FI"/>
              <a:t>. </a:t>
            </a:r>
            <a:r>
              <a:rPr lang="fi-FI" err="1"/>
              <a:t>napsautt</a:t>
            </a:r>
            <a:r>
              <a:rPr lang="fi-FI"/>
              <a:t>.</a:t>
            </a:r>
          </a:p>
        </p:txBody>
      </p:sp>
      <p:pic>
        <p:nvPicPr>
          <p:cNvPr id="3" name="Kuva 2" descr="Kuva, joka sisältää kohteen Fontti, teksti, Grafiikka, kuvakaappaus&#10;&#10;Tekoälyllä luotu sisältö voi olla virheellistä.">
            <a:extLst>
              <a:ext uri="{FF2B5EF4-FFF2-40B4-BE49-F238E27FC236}">
                <a16:creationId xmlns:a16="http://schemas.microsoft.com/office/drawing/2014/main" id="{F7ADBB13-2865-D43B-2600-07A459160211}"/>
              </a:ext>
            </a:extLst>
          </p:cNvPr>
          <p:cNvPicPr>
            <a:picLocks noChangeAspect="1"/>
          </p:cNvPicPr>
          <p:nvPr userDrawn="1"/>
        </p:nvPicPr>
        <p:blipFill>
          <a:blip r:embed="rId3"/>
          <a:srcRect l="24091"/>
          <a:stretch>
            <a:fillRect/>
          </a:stretch>
        </p:blipFill>
        <p:spPr>
          <a:xfrm>
            <a:off x="3422373" y="4126791"/>
            <a:ext cx="3393456" cy="1143000"/>
          </a:xfrm>
          <a:prstGeom prst="rect">
            <a:avLst/>
          </a:prstGeom>
        </p:spPr>
      </p:pic>
      <p:pic>
        <p:nvPicPr>
          <p:cNvPr id="12" name="Kuva 11" descr="Kuva, joka sisältää kohteen Grafiikka, graafinen suunnittelu, Fontti, ympyrä&#10;&#10;Tekoälyllä luotu sisältö voi olla virheellistä.">
            <a:extLst>
              <a:ext uri="{FF2B5EF4-FFF2-40B4-BE49-F238E27FC236}">
                <a16:creationId xmlns:a16="http://schemas.microsoft.com/office/drawing/2014/main" id="{09D65B07-9003-7C95-0C3D-6177043CD008}"/>
              </a:ext>
            </a:extLst>
          </p:cNvPr>
          <p:cNvPicPr>
            <a:picLocks noChangeAspect="1"/>
          </p:cNvPicPr>
          <p:nvPr userDrawn="1"/>
        </p:nvPicPr>
        <p:blipFill>
          <a:blip r:embed="rId4"/>
          <a:stretch>
            <a:fillRect/>
          </a:stretch>
        </p:blipFill>
        <p:spPr>
          <a:xfrm>
            <a:off x="10623791" y="432822"/>
            <a:ext cx="981481" cy="909665"/>
          </a:xfrm>
          <a:prstGeom prst="rect">
            <a:avLst/>
          </a:prstGeom>
        </p:spPr>
      </p:pic>
      <p:pic>
        <p:nvPicPr>
          <p:cNvPr id="6" name="Kuva 5" descr="Kuva, joka sisältää kohteen Fontti, Grafiikka, graafinen suunnittelu, teksti&#10;&#10;Tekoälyllä luotu sisältö voi olla virheellistä.">
            <a:extLst>
              <a:ext uri="{FF2B5EF4-FFF2-40B4-BE49-F238E27FC236}">
                <a16:creationId xmlns:a16="http://schemas.microsoft.com/office/drawing/2014/main" id="{3157D4CB-CF94-9CEF-6597-AEF5F5E92F84}"/>
              </a:ext>
            </a:extLst>
          </p:cNvPr>
          <p:cNvPicPr>
            <a:picLocks noChangeAspect="1"/>
          </p:cNvPicPr>
          <p:nvPr userDrawn="1"/>
        </p:nvPicPr>
        <p:blipFill>
          <a:blip r:embed="rId5"/>
          <a:stretch>
            <a:fillRect/>
          </a:stretch>
        </p:blipFill>
        <p:spPr>
          <a:xfrm>
            <a:off x="6868862" y="4679241"/>
            <a:ext cx="1447800" cy="254000"/>
          </a:xfrm>
          <a:prstGeom prst="rect">
            <a:avLst/>
          </a:prstGeom>
        </p:spPr>
      </p:pic>
    </p:spTree>
    <p:extLst>
      <p:ext uri="{BB962C8B-B14F-4D97-AF65-F5344CB8AC3E}">
        <p14:creationId xmlns:p14="http://schemas.microsoft.com/office/powerpoint/2010/main" val="614830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E9F6A5-968A-0B82-BC2F-6591FE45FB08}"/>
              </a:ext>
            </a:extLst>
          </p:cNvPr>
          <p:cNvSpPr>
            <a:spLocks noGrp="1"/>
          </p:cNvSpPr>
          <p:nvPr>
            <p:ph type="title"/>
          </p:nvPr>
        </p:nvSpPr>
        <p:spPr>
          <a:xfrm>
            <a:off x="838200" y="1084140"/>
            <a:ext cx="10515600" cy="1325563"/>
          </a:xfrm>
        </p:spPr>
        <p:txBody>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2C15AD7E-FEEE-2AEC-CE5B-E782FE7B566A}"/>
              </a:ext>
            </a:extLst>
          </p:cNvPr>
          <p:cNvSpPr>
            <a:spLocks noGrp="1"/>
          </p:cNvSpPr>
          <p:nvPr>
            <p:ph idx="1"/>
          </p:nvPr>
        </p:nvSpPr>
        <p:spPr>
          <a:xfrm>
            <a:off x="838201" y="2544639"/>
            <a:ext cx="7258395" cy="337942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Dian numeron paikkamerkki 5">
            <a:extLst>
              <a:ext uri="{FF2B5EF4-FFF2-40B4-BE49-F238E27FC236}">
                <a16:creationId xmlns:a16="http://schemas.microsoft.com/office/drawing/2014/main" id="{E4AC8B6B-C485-1779-9828-FBD08E705CDC}"/>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a:p>
        </p:txBody>
      </p:sp>
      <p:sp>
        <p:nvSpPr>
          <p:cNvPr id="4" name="Tekstin paikkamerkki 3">
            <a:extLst>
              <a:ext uri="{FF2B5EF4-FFF2-40B4-BE49-F238E27FC236}">
                <a16:creationId xmlns:a16="http://schemas.microsoft.com/office/drawing/2014/main" id="{2BA3F688-284F-DC50-C5F1-1DC437F13761}"/>
              </a:ext>
            </a:extLst>
          </p:cNvPr>
          <p:cNvSpPr>
            <a:spLocks noGrp="1"/>
          </p:cNvSpPr>
          <p:nvPr>
            <p:ph type="body" sz="half" idx="2"/>
          </p:nvPr>
        </p:nvSpPr>
        <p:spPr>
          <a:xfrm>
            <a:off x="8359516" y="2544639"/>
            <a:ext cx="2994283" cy="1661601"/>
          </a:xfrm>
        </p:spPr>
        <p:txBody>
          <a:bodyPr/>
          <a:lstStyle>
            <a:lvl1pPr marL="0" indent="0">
              <a:buNone/>
              <a:defRPr sz="2000">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pic>
        <p:nvPicPr>
          <p:cNvPr id="5" name="Kuva 4" descr="Kuva, joka sisältää kohteen Grafiikka, Fontti, graafinen suunnittelu, kuvakaappaus&#10;&#10;Tekoälyllä luotu sisältö voi olla virheellistä.">
            <a:extLst>
              <a:ext uri="{FF2B5EF4-FFF2-40B4-BE49-F238E27FC236}">
                <a16:creationId xmlns:a16="http://schemas.microsoft.com/office/drawing/2014/main" id="{89376D0B-3E3D-765C-9C83-7B96064F4A38}"/>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7" name="Kuva 6" descr="Kuva, joka sisältää kohteen Fontti, Grafiikka, graafinen suunnittelu, teksti&#10;&#10;Tekoälyllä luotu sisältö voi olla virheellistä.">
            <a:extLst>
              <a:ext uri="{FF2B5EF4-FFF2-40B4-BE49-F238E27FC236}">
                <a16:creationId xmlns:a16="http://schemas.microsoft.com/office/drawing/2014/main" id="{E3856A24-A119-C404-2063-CDA4E988EC78}"/>
              </a:ext>
            </a:extLst>
          </p:cNvPr>
          <p:cNvPicPr>
            <a:picLocks noChangeAspect="1"/>
          </p:cNvPicPr>
          <p:nvPr userDrawn="1"/>
        </p:nvPicPr>
        <p:blipFill>
          <a:blip r:embed="rId3"/>
          <a:stretch>
            <a:fillRect/>
          </a:stretch>
        </p:blipFill>
        <p:spPr>
          <a:xfrm>
            <a:off x="3429000" y="6255246"/>
            <a:ext cx="1089025" cy="191057"/>
          </a:xfrm>
          <a:prstGeom prst="rect">
            <a:avLst/>
          </a:prstGeom>
        </p:spPr>
      </p:pic>
    </p:spTree>
    <p:extLst>
      <p:ext uri="{BB962C8B-B14F-4D97-AF65-F5344CB8AC3E}">
        <p14:creationId xmlns:p14="http://schemas.microsoft.com/office/powerpoint/2010/main" val="401609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pic>
        <p:nvPicPr>
          <p:cNvPr id="8" name="Kuva 7" descr="Kuva, joka sisältää kohteen sumennus&#10;&#10;Tekoälyllä luotu sisältö voi olla virheellistä.">
            <a:extLst>
              <a:ext uri="{FF2B5EF4-FFF2-40B4-BE49-F238E27FC236}">
                <a16:creationId xmlns:a16="http://schemas.microsoft.com/office/drawing/2014/main" id="{7BB3CF77-A06F-1E99-FE43-79192C7A0B72}"/>
              </a:ext>
            </a:extLst>
          </p:cNvPr>
          <p:cNvPicPr>
            <a:picLocks noChangeAspect="1"/>
          </p:cNvPicPr>
          <p:nvPr userDrawn="1"/>
        </p:nvPicPr>
        <p:blipFill>
          <a:blip r:embed="rId2"/>
          <a:stretch>
            <a:fillRect/>
          </a:stretch>
        </p:blipFill>
        <p:spPr>
          <a:xfrm>
            <a:off x="0" y="1"/>
            <a:ext cx="12192000" cy="5870308"/>
          </a:xfrm>
          <a:prstGeom prst="rect">
            <a:avLst/>
          </a:prstGeom>
        </p:spPr>
      </p:pic>
      <p:sp>
        <p:nvSpPr>
          <p:cNvPr id="2" name="Otsikko 1">
            <a:extLst>
              <a:ext uri="{FF2B5EF4-FFF2-40B4-BE49-F238E27FC236}">
                <a16:creationId xmlns:a16="http://schemas.microsoft.com/office/drawing/2014/main" id="{EE039516-0A43-33DA-F121-18AECEB728D3}"/>
              </a:ext>
            </a:extLst>
          </p:cNvPr>
          <p:cNvSpPr>
            <a:spLocks noGrp="1"/>
          </p:cNvSpPr>
          <p:nvPr>
            <p:ph type="title" hasCustomPrompt="1"/>
          </p:nvPr>
        </p:nvSpPr>
        <p:spPr>
          <a:xfrm>
            <a:off x="831850" y="1709739"/>
            <a:ext cx="10515600" cy="2119800"/>
          </a:xfrm>
        </p:spPr>
        <p:txBody>
          <a:bodyPr anchor="b"/>
          <a:lstStyle>
            <a:lvl1pPr algn="ctr">
              <a:defRPr sz="5400"/>
            </a:lvl1pPr>
          </a:lstStyle>
          <a:p>
            <a:r>
              <a:rPr lang="fi-FI"/>
              <a:t>Muokkaa välilehden otsikkoa.</a:t>
            </a:r>
          </a:p>
        </p:txBody>
      </p:sp>
      <p:sp>
        <p:nvSpPr>
          <p:cNvPr id="6" name="Dian numeron paikkamerkki 5">
            <a:extLst>
              <a:ext uri="{FF2B5EF4-FFF2-40B4-BE49-F238E27FC236}">
                <a16:creationId xmlns:a16="http://schemas.microsoft.com/office/drawing/2014/main" id="{404597F1-E247-6E28-6ADC-DFE849A54BDB}"/>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a:p>
        </p:txBody>
      </p:sp>
      <p:pic>
        <p:nvPicPr>
          <p:cNvPr id="3" name="Kuva 2" descr="Kuva, joka sisältää kohteen Grafiikka, Fontti, graafinen suunnittelu, kuvakaappaus&#10;&#10;Tekoälyllä luotu sisältö voi olla virheellistä.">
            <a:extLst>
              <a:ext uri="{FF2B5EF4-FFF2-40B4-BE49-F238E27FC236}">
                <a16:creationId xmlns:a16="http://schemas.microsoft.com/office/drawing/2014/main" id="{EDB1F133-9B8C-F579-B4F3-D00865E9A410}"/>
              </a:ext>
            </a:extLst>
          </p:cNvPr>
          <p:cNvPicPr>
            <a:picLocks noChangeAspect="1"/>
          </p:cNvPicPr>
          <p:nvPr userDrawn="1"/>
        </p:nvPicPr>
        <p:blipFill>
          <a:blip r:embed="rId3"/>
          <a:stretch>
            <a:fillRect/>
          </a:stretch>
        </p:blipFill>
        <p:spPr>
          <a:xfrm>
            <a:off x="730313" y="6133418"/>
            <a:ext cx="2604860" cy="422016"/>
          </a:xfrm>
          <a:prstGeom prst="rect">
            <a:avLst/>
          </a:prstGeom>
        </p:spPr>
      </p:pic>
      <p:pic>
        <p:nvPicPr>
          <p:cNvPr id="4" name="Kuva 3" descr="Kuva, joka sisältää kohteen Fontti, Grafiikka, graafinen suunnittelu, teksti&#10;&#10;Tekoälyllä luotu sisältö voi olla virheellistä.">
            <a:extLst>
              <a:ext uri="{FF2B5EF4-FFF2-40B4-BE49-F238E27FC236}">
                <a16:creationId xmlns:a16="http://schemas.microsoft.com/office/drawing/2014/main" id="{1AAB7519-3E81-64B8-362C-BB7604084B43}"/>
              </a:ext>
            </a:extLst>
          </p:cNvPr>
          <p:cNvPicPr>
            <a:picLocks noChangeAspect="1"/>
          </p:cNvPicPr>
          <p:nvPr userDrawn="1"/>
        </p:nvPicPr>
        <p:blipFill>
          <a:blip r:embed="rId4"/>
          <a:stretch>
            <a:fillRect/>
          </a:stretch>
        </p:blipFill>
        <p:spPr>
          <a:xfrm>
            <a:off x="3429000" y="6255246"/>
            <a:ext cx="1089025" cy="191057"/>
          </a:xfrm>
          <a:prstGeom prst="rect">
            <a:avLst/>
          </a:prstGeom>
        </p:spPr>
      </p:pic>
    </p:spTree>
    <p:extLst>
      <p:ext uri="{BB962C8B-B14F-4D97-AF65-F5344CB8AC3E}">
        <p14:creationId xmlns:p14="http://schemas.microsoft.com/office/powerpoint/2010/main" val="159064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78B78D-B98D-0EE2-8C71-503F0C94D653}"/>
              </a:ext>
            </a:extLst>
          </p:cNvPr>
          <p:cNvSpPr>
            <a:spLocks noGrp="1"/>
          </p:cNvSpPr>
          <p:nvPr>
            <p:ph type="title"/>
          </p:nvPr>
        </p:nvSpPr>
        <p:spPr>
          <a:xfrm>
            <a:off x="838200" y="1085237"/>
            <a:ext cx="10515600" cy="1325563"/>
          </a:xfrm>
        </p:spPr>
        <p:txBody>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F24DB1AE-2C74-3918-C261-CF9AEEECF07C}"/>
              </a:ext>
            </a:extLst>
          </p:cNvPr>
          <p:cNvSpPr>
            <a:spLocks noGrp="1"/>
          </p:cNvSpPr>
          <p:nvPr>
            <p:ph sz="half" idx="1"/>
          </p:nvPr>
        </p:nvSpPr>
        <p:spPr>
          <a:xfrm>
            <a:off x="838200" y="2545737"/>
            <a:ext cx="5181600" cy="335487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AEF35BB-8CF5-67D5-5EAD-4523D408D590}"/>
              </a:ext>
            </a:extLst>
          </p:cNvPr>
          <p:cNvSpPr>
            <a:spLocks noGrp="1"/>
          </p:cNvSpPr>
          <p:nvPr>
            <p:ph sz="half" idx="2"/>
          </p:nvPr>
        </p:nvSpPr>
        <p:spPr>
          <a:xfrm>
            <a:off x="6172200" y="2545737"/>
            <a:ext cx="5181600" cy="335487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Dian numeron paikkamerkki 6">
            <a:extLst>
              <a:ext uri="{FF2B5EF4-FFF2-40B4-BE49-F238E27FC236}">
                <a16:creationId xmlns:a16="http://schemas.microsoft.com/office/drawing/2014/main" id="{08DE2228-1C5F-557B-AEB6-9DB79621AA9B}"/>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a:p>
        </p:txBody>
      </p:sp>
      <p:pic>
        <p:nvPicPr>
          <p:cNvPr id="5" name="Kuva 4" descr="Kuva, joka sisältää kohteen Grafiikka, Fontti, graafinen suunnittelu, kuvakaappaus&#10;&#10;Tekoälyllä luotu sisältö voi olla virheellistä.">
            <a:extLst>
              <a:ext uri="{FF2B5EF4-FFF2-40B4-BE49-F238E27FC236}">
                <a16:creationId xmlns:a16="http://schemas.microsoft.com/office/drawing/2014/main" id="{9209518E-795D-34EC-E190-F1085DDC8850}"/>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6" name="Kuva 5" descr="Kuva, joka sisältää kohteen Fontti, Grafiikka, graafinen suunnittelu, teksti&#10;&#10;Tekoälyllä luotu sisältö voi olla virheellistä.">
            <a:extLst>
              <a:ext uri="{FF2B5EF4-FFF2-40B4-BE49-F238E27FC236}">
                <a16:creationId xmlns:a16="http://schemas.microsoft.com/office/drawing/2014/main" id="{50E5E1E7-A0C6-9027-2CAB-1D8D8589A58E}"/>
              </a:ext>
            </a:extLst>
          </p:cNvPr>
          <p:cNvPicPr>
            <a:picLocks noChangeAspect="1"/>
          </p:cNvPicPr>
          <p:nvPr userDrawn="1"/>
        </p:nvPicPr>
        <p:blipFill>
          <a:blip r:embed="rId3"/>
          <a:stretch>
            <a:fillRect/>
          </a:stretch>
        </p:blipFill>
        <p:spPr>
          <a:xfrm>
            <a:off x="3429000" y="6255246"/>
            <a:ext cx="1089025" cy="191057"/>
          </a:xfrm>
          <a:prstGeom prst="rect">
            <a:avLst/>
          </a:prstGeom>
        </p:spPr>
      </p:pic>
    </p:spTree>
    <p:extLst>
      <p:ext uri="{BB962C8B-B14F-4D97-AF65-F5344CB8AC3E}">
        <p14:creationId xmlns:p14="http://schemas.microsoft.com/office/powerpoint/2010/main" val="183857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2209AC-8954-8DC6-BD9D-AC11DAE4EA39}"/>
              </a:ext>
            </a:extLst>
          </p:cNvPr>
          <p:cNvSpPr>
            <a:spLocks noGrp="1"/>
          </p:cNvSpPr>
          <p:nvPr>
            <p:ph type="title"/>
          </p:nvPr>
        </p:nvSpPr>
        <p:spPr>
          <a:xfrm>
            <a:off x="839788" y="365125"/>
            <a:ext cx="10515600" cy="1325563"/>
          </a:xfrm>
        </p:spPr>
        <p:txBody>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CE330981-3A85-E6E9-97F8-B1737D19F829}"/>
              </a:ext>
            </a:extLst>
          </p:cNvPr>
          <p:cNvSpPr>
            <a:spLocks noGrp="1"/>
          </p:cNvSpPr>
          <p:nvPr>
            <p:ph type="body" idx="1"/>
          </p:nvPr>
        </p:nvSpPr>
        <p:spPr>
          <a:xfrm>
            <a:off x="839788" y="1681163"/>
            <a:ext cx="5157787" cy="823912"/>
          </a:xfrm>
        </p:spPr>
        <p:txBody>
          <a:bodyPr anchor="b"/>
          <a:lstStyle>
            <a:lvl1pPr marL="0" indent="0">
              <a:buNone/>
              <a:defRPr sz="2400" b="1" i="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94F9B8C2-E42D-7E0C-F592-826A3E74C2A5}"/>
              </a:ext>
            </a:extLst>
          </p:cNvPr>
          <p:cNvSpPr>
            <a:spLocks noGrp="1"/>
          </p:cNvSpPr>
          <p:nvPr>
            <p:ph sz="half" idx="2"/>
          </p:nvPr>
        </p:nvSpPr>
        <p:spPr>
          <a:xfrm>
            <a:off x="839788" y="2505075"/>
            <a:ext cx="5157787" cy="343138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25A884CD-7012-BD09-EB19-56605B1B846D}"/>
              </a:ext>
            </a:extLst>
          </p:cNvPr>
          <p:cNvSpPr>
            <a:spLocks noGrp="1"/>
          </p:cNvSpPr>
          <p:nvPr>
            <p:ph type="body" sz="quarter" idx="3"/>
          </p:nvPr>
        </p:nvSpPr>
        <p:spPr>
          <a:xfrm>
            <a:off x="6172200" y="1681163"/>
            <a:ext cx="5183188" cy="823912"/>
          </a:xfrm>
        </p:spPr>
        <p:txBody>
          <a:bodyPr anchor="b"/>
          <a:lstStyle>
            <a:lvl1pPr marL="0" indent="0">
              <a:buNone/>
              <a:defRPr sz="2400" b="1" i="0">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6F7BF21E-A229-A42B-DA0D-6FCF70E75BF3}"/>
              </a:ext>
            </a:extLst>
          </p:cNvPr>
          <p:cNvSpPr>
            <a:spLocks noGrp="1"/>
          </p:cNvSpPr>
          <p:nvPr>
            <p:ph sz="quarter" idx="4"/>
          </p:nvPr>
        </p:nvSpPr>
        <p:spPr>
          <a:xfrm>
            <a:off x="6172200" y="2505075"/>
            <a:ext cx="5183188" cy="343138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9" name="Dian numeron paikkamerkki 8">
            <a:extLst>
              <a:ext uri="{FF2B5EF4-FFF2-40B4-BE49-F238E27FC236}">
                <a16:creationId xmlns:a16="http://schemas.microsoft.com/office/drawing/2014/main" id="{F68BE514-30FD-DF0A-4AAA-2BE7FCFC8C30}"/>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a:p>
        </p:txBody>
      </p:sp>
      <p:pic>
        <p:nvPicPr>
          <p:cNvPr id="7" name="Kuva 6" descr="Kuva, joka sisältää kohteen Grafiikka, Fontti, graafinen suunnittelu, kuvakaappaus&#10;&#10;Tekoälyllä luotu sisältö voi olla virheellistä.">
            <a:extLst>
              <a:ext uri="{FF2B5EF4-FFF2-40B4-BE49-F238E27FC236}">
                <a16:creationId xmlns:a16="http://schemas.microsoft.com/office/drawing/2014/main" id="{ED857667-93EE-2A17-E38B-21030D3867E8}"/>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8" name="Kuva 7" descr="Kuva, joka sisältää kohteen Fontti, Grafiikka, graafinen suunnittelu, teksti&#10;&#10;Tekoälyllä luotu sisältö voi olla virheellistä.">
            <a:extLst>
              <a:ext uri="{FF2B5EF4-FFF2-40B4-BE49-F238E27FC236}">
                <a16:creationId xmlns:a16="http://schemas.microsoft.com/office/drawing/2014/main" id="{2ED2D546-4223-AE27-6B5D-B283DEFAC4CD}"/>
              </a:ext>
            </a:extLst>
          </p:cNvPr>
          <p:cNvPicPr>
            <a:picLocks noChangeAspect="1"/>
          </p:cNvPicPr>
          <p:nvPr userDrawn="1"/>
        </p:nvPicPr>
        <p:blipFill>
          <a:blip r:embed="rId3"/>
          <a:stretch>
            <a:fillRect/>
          </a:stretch>
        </p:blipFill>
        <p:spPr>
          <a:xfrm>
            <a:off x="3429000" y="6255246"/>
            <a:ext cx="1089025" cy="191057"/>
          </a:xfrm>
          <a:prstGeom prst="rect">
            <a:avLst/>
          </a:prstGeom>
        </p:spPr>
      </p:pic>
    </p:spTree>
    <p:extLst>
      <p:ext uri="{BB962C8B-B14F-4D97-AF65-F5344CB8AC3E}">
        <p14:creationId xmlns:p14="http://schemas.microsoft.com/office/powerpoint/2010/main" val="326030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7A6919-85FD-E5EA-F6EF-539419B65AB9}"/>
              </a:ext>
            </a:extLst>
          </p:cNvPr>
          <p:cNvSpPr>
            <a:spLocks noGrp="1"/>
          </p:cNvSpPr>
          <p:nvPr>
            <p:ph type="title"/>
          </p:nvPr>
        </p:nvSpPr>
        <p:spPr/>
        <p:txBody>
          <a:bodyPr/>
          <a:lstStyle/>
          <a:p>
            <a:r>
              <a:rPr lang="fi-FI"/>
              <a:t>Muokkaa ots. perustyyl. napsautt.</a:t>
            </a:r>
          </a:p>
        </p:txBody>
      </p:sp>
      <p:sp>
        <p:nvSpPr>
          <p:cNvPr id="5" name="Dian numeron paikkamerkki 4">
            <a:extLst>
              <a:ext uri="{FF2B5EF4-FFF2-40B4-BE49-F238E27FC236}">
                <a16:creationId xmlns:a16="http://schemas.microsoft.com/office/drawing/2014/main" id="{94CDE0F5-228E-0842-FC1E-026F6AE52085}"/>
              </a:ext>
            </a:extLst>
          </p:cNvPr>
          <p:cNvSpPr>
            <a:spLocks noGrp="1"/>
          </p:cNvSpPr>
          <p:nvPr>
            <p:ph type="sldNum" sz="quarter" idx="12"/>
          </p:nvPr>
        </p:nvSpPr>
        <p:spPr/>
        <p:txBody>
          <a:bodyPr/>
          <a:lstStyle>
            <a:lvl1pPr>
              <a:defRPr>
                <a:solidFill>
                  <a:schemeClr val="accent2"/>
                </a:solidFill>
              </a:defRPr>
            </a:lvl1pPr>
          </a:lstStyle>
          <a:p>
            <a:fld id="{39B1186B-072D-6149-B4A5-B9C46365F353}" type="slidenum">
              <a:rPr lang="fi-FI" smtClean="0"/>
              <a:pPr/>
              <a:t>‹#›</a:t>
            </a:fld>
            <a:endParaRPr lang="fi-FI"/>
          </a:p>
        </p:txBody>
      </p:sp>
      <p:pic>
        <p:nvPicPr>
          <p:cNvPr id="3" name="Kuva 2" descr="Kuva, joka sisältää kohteen Grafiikka, Fontti, graafinen suunnittelu, kuvakaappaus&#10;&#10;Tekoälyllä luotu sisältö voi olla virheellistä.">
            <a:extLst>
              <a:ext uri="{FF2B5EF4-FFF2-40B4-BE49-F238E27FC236}">
                <a16:creationId xmlns:a16="http://schemas.microsoft.com/office/drawing/2014/main" id="{272C7861-C11A-01FD-F84D-4EA21E5F108D}"/>
              </a:ext>
            </a:extLst>
          </p:cNvPr>
          <p:cNvPicPr>
            <a:picLocks noChangeAspect="1"/>
          </p:cNvPicPr>
          <p:nvPr userDrawn="1"/>
        </p:nvPicPr>
        <p:blipFill>
          <a:blip r:embed="rId2"/>
          <a:stretch>
            <a:fillRect/>
          </a:stretch>
        </p:blipFill>
        <p:spPr>
          <a:xfrm>
            <a:off x="730313" y="6133418"/>
            <a:ext cx="2604860" cy="422016"/>
          </a:xfrm>
          <a:prstGeom prst="rect">
            <a:avLst/>
          </a:prstGeom>
        </p:spPr>
      </p:pic>
      <p:pic>
        <p:nvPicPr>
          <p:cNvPr id="4" name="Kuva 3" descr="Kuva, joka sisältää kohteen Fontti, Grafiikka, graafinen suunnittelu, teksti&#10;&#10;Tekoälyllä luotu sisältö voi olla virheellistä.">
            <a:extLst>
              <a:ext uri="{FF2B5EF4-FFF2-40B4-BE49-F238E27FC236}">
                <a16:creationId xmlns:a16="http://schemas.microsoft.com/office/drawing/2014/main" id="{DE7C3651-2258-A79B-12FE-9231C13E03E6}"/>
              </a:ext>
            </a:extLst>
          </p:cNvPr>
          <p:cNvPicPr>
            <a:picLocks noChangeAspect="1"/>
          </p:cNvPicPr>
          <p:nvPr userDrawn="1"/>
        </p:nvPicPr>
        <p:blipFill>
          <a:blip r:embed="rId3"/>
          <a:stretch>
            <a:fillRect/>
          </a:stretch>
        </p:blipFill>
        <p:spPr>
          <a:xfrm>
            <a:off x="3429000" y="6255246"/>
            <a:ext cx="1089025" cy="191057"/>
          </a:xfrm>
          <a:prstGeom prst="rect">
            <a:avLst/>
          </a:prstGeom>
        </p:spPr>
      </p:pic>
    </p:spTree>
    <p:extLst>
      <p:ext uri="{BB962C8B-B14F-4D97-AF65-F5344CB8AC3E}">
        <p14:creationId xmlns:p14="http://schemas.microsoft.com/office/powerpoint/2010/main" val="2756522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petus">
    <p:spTree>
      <p:nvGrpSpPr>
        <p:cNvPr id="1" name=""/>
        <p:cNvGrpSpPr/>
        <p:nvPr/>
      </p:nvGrpSpPr>
      <p:grpSpPr>
        <a:xfrm>
          <a:off x="0" y="0"/>
          <a:ext cx="0" cy="0"/>
          <a:chOff x="0" y="0"/>
          <a:chExt cx="0" cy="0"/>
        </a:xfrm>
      </p:grpSpPr>
      <p:pic>
        <p:nvPicPr>
          <p:cNvPr id="4" name="Kuva 3" descr="Kuva, joka sisältää kohteen Fontti, teksti, Grafiikka, kuvakaappaus&#10;&#10;Tekoälyllä luotu sisältö voi olla virheellistä.">
            <a:extLst>
              <a:ext uri="{FF2B5EF4-FFF2-40B4-BE49-F238E27FC236}">
                <a16:creationId xmlns:a16="http://schemas.microsoft.com/office/drawing/2014/main" id="{D477D29A-F679-2E9D-842E-64B871AC6CC9}"/>
              </a:ext>
            </a:extLst>
          </p:cNvPr>
          <p:cNvPicPr>
            <a:picLocks noChangeAspect="1"/>
          </p:cNvPicPr>
          <p:nvPr userDrawn="1"/>
        </p:nvPicPr>
        <p:blipFill>
          <a:blip r:embed="rId2"/>
          <a:srcRect l="-3498"/>
          <a:stretch>
            <a:fillRect/>
          </a:stretch>
        </p:blipFill>
        <p:spPr>
          <a:xfrm>
            <a:off x="2481218" y="2715489"/>
            <a:ext cx="6767745" cy="1671893"/>
          </a:xfrm>
          <a:prstGeom prst="rect">
            <a:avLst/>
          </a:prstGeom>
        </p:spPr>
      </p:pic>
    </p:spTree>
    <p:extLst>
      <p:ext uri="{BB962C8B-B14F-4D97-AF65-F5344CB8AC3E}">
        <p14:creationId xmlns:p14="http://schemas.microsoft.com/office/powerpoint/2010/main" val="2959900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D03FA10-65AF-6642-CCBF-3C70E4884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5A5C08AE-1E47-FCBB-5E90-A6018D5AF252}"/>
              </a:ext>
            </a:extLst>
          </p:cNvPr>
          <p:cNvSpPr>
            <a:spLocks noGrp="1"/>
          </p:cNvSpPr>
          <p:nvPr>
            <p:ph type="body" idx="1"/>
          </p:nvPr>
        </p:nvSpPr>
        <p:spPr>
          <a:xfrm>
            <a:off x="838200" y="1825626"/>
            <a:ext cx="10515600" cy="40894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Dian numeron paikkamerkki 5">
            <a:extLst>
              <a:ext uri="{FF2B5EF4-FFF2-40B4-BE49-F238E27FC236}">
                <a16:creationId xmlns:a16="http://schemas.microsoft.com/office/drawing/2014/main" id="{CDFC0471-D1C0-A5A4-A614-50D1C93547B4}"/>
              </a:ext>
            </a:extLst>
          </p:cNvPr>
          <p:cNvSpPr>
            <a:spLocks noGrp="1"/>
          </p:cNvSpPr>
          <p:nvPr>
            <p:ph type="sldNum" sz="quarter" idx="4"/>
          </p:nvPr>
        </p:nvSpPr>
        <p:spPr>
          <a:xfrm>
            <a:off x="10871200" y="365125"/>
            <a:ext cx="939800" cy="365125"/>
          </a:xfrm>
          <a:prstGeom prst="rect">
            <a:avLst/>
          </a:prstGeom>
        </p:spPr>
        <p:txBody>
          <a:bodyPr vert="horz" lIns="91440" tIns="45720" rIns="91440" bIns="45720" rtlCol="0" anchor="ctr"/>
          <a:lstStyle>
            <a:lvl1pPr algn="r">
              <a:defRPr sz="1200">
                <a:solidFill>
                  <a:schemeClr val="accent2"/>
                </a:solidFill>
              </a:defRPr>
            </a:lvl1pPr>
          </a:lstStyle>
          <a:p>
            <a:fld id="{B05B39EE-992B-1B42-906E-CF1BC3B356A5}" type="slidenum">
              <a:rPr lang="fi-FI" smtClean="0"/>
              <a:pPr/>
              <a:t>‹#›</a:t>
            </a:fld>
            <a:endParaRPr lang="fi-FI"/>
          </a:p>
        </p:txBody>
      </p:sp>
      <p:pic>
        <p:nvPicPr>
          <p:cNvPr id="10" name="Kuva 9" descr="Kuva, joka sisältää kohteen Grafiikka, Fontti, graafinen suunnittelu, typografia&#10;&#10;Tekoälyllä luotu sisältö voi olla virheellistä.">
            <a:extLst>
              <a:ext uri="{FF2B5EF4-FFF2-40B4-BE49-F238E27FC236}">
                <a16:creationId xmlns:a16="http://schemas.microsoft.com/office/drawing/2014/main" id="{85602FE9-A712-53E3-16C4-36456602E56C}"/>
              </a:ext>
            </a:extLst>
          </p:cNvPr>
          <p:cNvPicPr>
            <a:picLocks noChangeAspect="1"/>
          </p:cNvPicPr>
          <p:nvPr userDrawn="1"/>
        </p:nvPicPr>
        <p:blipFill>
          <a:blip r:embed="rId9"/>
          <a:stretch>
            <a:fillRect/>
          </a:stretch>
        </p:blipFill>
        <p:spPr>
          <a:xfrm>
            <a:off x="9733448" y="6151778"/>
            <a:ext cx="1843914" cy="385295"/>
          </a:xfrm>
          <a:prstGeom prst="rect">
            <a:avLst/>
          </a:prstGeom>
        </p:spPr>
      </p:pic>
    </p:spTree>
    <p:extLst>
      <p:ext uri="{BB962C8B-B14F-4D97-AF65-F5344CB8AC3E}">
        <p14:creationId xmlns:p14="http://schemas.microsoft.com/office/powerpoint/2010/main" val="3885219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lnSpc>
          <a:spcPct val="90000"/>
        </a:lnSpc>
        <a:spcBef>
          <a:spcPct val="0"/>
        </a:spcBef>
        <a:buNone/>
        <a:defRPr sz="4400" b="1" i="0" kern="1200">
          <a:solidFill>
            <a:schemeClr val="accent1"/>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A0C463"/>
        </a:buClr>
        <a:buFont typeface="Arial" panose="020B0604020202020204" pitchFamily="34" charset="0"/>
        <a:buChar char="•"/>
        <a:defRPr sz="2800" b="0" i="0" kern="1200" spc="0">
          <a:solidFill>
            <a:schemeClr val="tx1">
              <a:lumMod val="90000"/>
              <a:lumOff val="10000"/>
            </a:schemeClr>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Clr>
          <a:srgbClr val="A0C463"/>
        </a:buClr>
        <a:buFont typeface="Arial" panose="020B0604020202020204" pitchFamily="34" charset="0"/>
        <a:buChar char="•"/>
        <a:defRPr sz="2400" b="0" i="0" kern="1200" spc="0">
          <a:solidFill>
            <a:schemeClr val="tx1">
              <a:lumMod val="90000"/>
              <a:lumOff val="10000"/>
            </a:schemeClr>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Clr>
          <a:srgbClr val="A0C463"/>
        </a:buClr>
        <a:buFont typeface="Arial" panose="020B0604020202020204" pitchFamily="34" charset="0"/>
        <a:buChar char="•"/>
        <a:defRPr sz="2000" b="0" i="0" kern="1200" spc="0">
          <a:solidFill>
            <a:schemeClr val="tx1">
              <a:lumMod val="90000"/>
              <a:lumOff val="10000"/>
            </a:schemeClr>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Clr>
          <a:srgbClr val="A0C463"/>
        </a:buClr>
        <a:buFont typeface="Arial" panose="020B0604020202020204" pitchFamily="34" charset="0"/>
        <a:buChar char="•"/>
        <a:defRPr sz="1800" b="0" i="0" kern="1200" spc="0">
          <a:solidFill>
            <a:schemeClr val="tx1">
              <a:lumMod val="90000"/>
              <a:lumOff val="10000"/>
            </a:schemeClr>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1ABB0E-E231-510C-C37E-F947CFB69414}"/>
              </a:ext>
            </a:extLst>
          </p:cNvPr>
          <p:cNvSpPr>
            <a:spLocks noGrp="1"/>
          </p:cNvSpPr>
          <p:nvPr>
            <p:ph type="ctrTitle"/>
          </p:nvPr>
        </p:nvSpPr>
        <p:spPr>
          <a:xfrm>
            <a:off x="3250923" y="2213184"/>
            <a:ext cx="6093102" cy="2052776"/>
          </a:xfrm>
        </p:spPr>
        <p:txBody>
          <a:bodyPr/>
          <a:lstStyle/>
          <a:p>
            <a:r>
              <a:rPr lang="fi-FI"/>
              <a:t>Ryhmänohjaajan </a:t>
            </a:r>
            <a:br>
              <a:rPr lang="fi-FI"/>
            </a:br>
            <a:r>
              <a:rPr lang="fi-FI"/>
              <a:t>valta-asema</a:t>
            </a:r>
          </a:p>
        </p:txBody>
      </p:sp>
    </p:spTree>
    <p:extLst>
      <p:ext uri="{BB962C8B-B14F-4D97-AF65-F5344CB8AC3E}">
        <p14:creationId xmlns:p14="http://schemas.microsoft.com/office/powerpoint/2010/main" val="1242416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5E531-9AB5-F023-5309-93EF5A45B954}"/>
            </a:ext>
          </a:extLst>
        </p:cNvPr>
        <p:cNvGrpSpPr/>
        <p:nvPr/>
      </p:nvGrpSpPr>
      <p:grpSpPr>
        <a:xfrm>
          <a:off x="0" y="0"/>
          <a:ext cx="0" cy="0"/>
          <a:chOff x="0" y="0"/>
          <a:chExt cx="0" cy="0"/>
        </a:xfrm>
      </p:grpSpPr>
      <p:sp>
        <p:nvSpPr>
          <p:cNvPr id="4" name="Otsikko 3">
            <a:extLst>
              <a:ext uri="{FF2B5EF4-FFF2-40B4-BE49-F238E27FC236}">
                <a16:creationId xmlns:a16="http://schemas.microsoft.com/office/drawing/2014/main" id="{251985CB-D36B-5652-245E-85046F1BFD2E}"/>
              </a:ext>
            </a:extLst>
          </p:cNvPr>
          <p:cNvSpPr>
            <a:spLocks noGrp="1"/>
          </p:cNvSpPr>
          <p:nvPr>
            <p:ph type="title"/>
          </p:nvPr>
        </p:nvSpPr>
        <p:spPr>
          <a:xfrm>
            <a:off x="825500" y="365125"/>
            <a:ext cx="10515600" cy="1325563"/>
          </a:xfrm>
        </p:spPr>
        <p:txBody>
          <a:bodyPr/>
          <a:lstStyle/>
          <a:p>
            <a:r>
              <a:rPr lang="fi-FI">
                <a:latin typeface="Aptos"/>
              </a:rPr>
              <a:t>Ympyröi positiivista vallankäyttöä tarkoittavat sanat ratkaisu</a:t>
            </a:r>
            <a:endParaRPr lang="fi-FI"/>
          </a:p>
        </p:txBody>
      </p:sp>
      <p:sp>
        <p:nvSpPr>
          <p:cNvPr id="3" name="Dian numeron paikkamerkki 2">
            <a:extLst>
              <a:ext uri="{FF2B5EF4-FFF2-40B4-BE49-F238E27FC236}">
                <a16:creationId xmlns:a16="http://schemas.microsoft.com/office/drawing/2014/main" id="{BA9ABE27-F628-F983-2028-FA594EC4FF6A}"/>
              </a:ext>
            </a:extLst>
          </p:cNvPr>
          <p:cNvSpPr>
            <a:spLocks noGrp="1"/>
          </p:cNvSpPr>
          <p:nvPr>
            <p:ph type="sldNum" sz="quarter" idx="12"/>
          </p:nvPr>
        </p:nvSpPr>
        <p:spPr/>
        <p:txBody>
          <a:bodyPr/>
          <a:lstStyle/>
          <a:p>
            <a:fld id="{39B1186B-072D-6149-B4A5-B9C46365F353}" type="slidenum">
              <a:rPr lang="fi-FI" smtClean="0"/>
              <a:pPr/>
              <a:t>10</a:t>
            </a:fld>
            <a:endParaRPr lang="fi-FI"/>
          </a:p>
        </p:txBody>
      </p:sp>
      <p:pic>
        <p:nvPicPr>
          <p:cNvPr id="5" name="Kuva 4" descr="Kuva, joka sisältää kohteen teksti, kuvakaappaus, Fontti, ympyrä">
            <a:extLst>
              <a:ext uri="{FF2B5EF4-FFF2-40B4-BE49-F238E27FC236}">
                <a16:creationId xmlns:a16="http://schemas.microsoft.com/office/drawing/2014/main" id="{820AC53E-4352-89D6-9D60-001848CE9CC4}"/>
              </a:ext>
            </a:extLst>
          </p:cNvPr>
          <p:cNvPicPr>
            <a:picLocks noChangeAspect="1"/>
          </p:cNvPicPr>
          <p:nvPr/>
        </p:nvPicPr>
        <p:blipFill>
          <a:blip r:embed="rId2"/>
          <a:stretch>
            <a:fillRect/>
          </a:stretch>
        </p:blipFill>
        <p:spPr>
          <a:xfrm>
            <a:off x="1911096" y="1572294"/>
            <a:ext cx="7772400" cy="4682703"/>
          </a:xfrm>
          <a:prstGeom prst="rect">
            <a:avLst/>
          </a:prstGeom>
        </p:spPr>
      </p:pic>
    </p:spTree>
    <p:extLst>
      <p:ext uri="{BB962C8B-B14F-4D97-AF65-F5344CB8AC3E}">
        <p14:creationId xmlns:p14="http://schemas.microsoft.com/office/powerpoint/2010/main" val="2109509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93CEF4-850B-6E36-E4C3-7BDF113D06F4}"/>
              </a:ext>
            </a:extLst>
          </p:cNvPr>
          <p:cNvSpPr>
            <a:spLocks noGrp="1"/>
          </p:cNvSpPr>
          <p:nvPr>
            <p:ph type="title"/>
          </p:nvPr>
        </p:nvSpPr>
        <p:spPr/>
        <p:txBody>
          <a:bodyPr/>
          <a:lstStyle/>
          <a:p>
            <a:r>
              <a:rPr lang="fi-FI"/>
              <a:t>Purku</a:t>
            </a:r>
          </a:p>
        </p:txBody>
      </p:sp>
      <p:sp>
        <p:nvSpPr>
          <p:cNvPr id="6" name="Sisällön paikkamerkki 5">
            <a:extLst>
              <a:ext uri="{FF2B5EF4-FFF2-40B4-BE49-F238E27FC236}">
                <a16:creationId xmlns:a16="http://schemas.microsoft.com/office/drawing/2014/main" id="{53106137-6C98-D6B2-D9D3-AF8E55F3A061}"/>
              </a:ext>
            </a:extLst>
          </p:cNvPr>
          <p:cNvSpPr>
            <a:spLocks noGrp="1"/>
          </p:cNvSpPr>
          <p:nvPr>
            <p:ph idx="1"/>
          </p:nvPr>
        </p:nvSpPr>
        <p:spPr/>
        <p:txBody>
          <a:bodyPr/>
          <a:lstStyle/>
          <a:p>
            <a:r>
              <a:rPr lang="fi-FI"/>
              <a:t>Oliko joku näistä sanojen kohdalla vaikeampi määrittää kumpaan ryhmään sana kuuluu?</a:t>
            </a:r>
          </a:p>
          <a:p>
            <a:r>
              <a:rPr lang="fi-FI"/>
              <a:t>Mitä ajatuksia harjoituksesta heräsi?</a:t>
            </a:r>
          </a:p>
          <a:p>
            <a:r>
              <a:rPr lang="fi-FI"/>
              <a:t>Oletko erimieltä ratkaisun kanssa?</a:t>
            </a:r>
          </a:p>
        </p:txBody>
      </p:sp>
      <p:sp>
        <p:nvSpPr>
          <p:cNvPr id="5" name="Dian numeron paikkamerkki 4">
            <a:extLst>
              <a:ext uri="{FF2B5EF4-FFF2-40B4-BE49-F238E27FC236}">
                <a16:creationId xmlns:a16="http://schemas.microsoft.com/office/drawing/2014/main" id="{EDBFE513-39E7-842A-9AF8-B38F0375E33D}"/>
              </a:ext>
            </a:extLst>
          </p:cNvPr>
          <p:cNvSpPr>
            <a:spLocks noGrp="1"/>
          </p:cNvSpPr>
          <p:nvPr>
            <p:ph type="sldNum" sz="quarter" idx="12"/>
          </p:nvPr>
        </p:nvSpPr>
        <p:spPr/>
        <p:txBody>
          <a:bodyPr/>
          <a:lstStyle/>
          <a:p>
            <a:fld id="{39B1186B-072D-6149-B4A5-B9C46365F353}" type="slidenum">
              <a:rPr lang="fi-FI" smtClean="0"/>
              <a:pPr/>
              <a:t>11</a:t>
            </a:fld>
            <a:endParaRPr lang="fi-FI"/>
          </a:p>
        </p:txBody>
      </p:sp>
    </p:spTree>
    <p:extLst>
      <p:ext uri="{BB962C8B-B14F-4D97-AF65-F5344CB8AC3E}">
        <p14:creationId xmlns:p14="http://schemas.microsoft.com/office/powerpoint/2010/main" val="3193100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7B5E9A7C-4BAF-AC61-3022-A493B0CA7AD6}"/>
              </a:ext>
            </a:extLst>
          </p:cNvPr>
          <p:cNvSpPr>
            <a:spLocks noGrp="1"/>
          </p:cNvSpPr>
          <p:nvPr>
            <p:ph type="title"/>
          </p:nvPr>
        </p:nvSpPr>
        <p:spPr/>
        <p:txBody>
          <a:bodyPr/>
          <a:lstStyle/>
          <a:p>
            <a:r>
              <a:rPr lang="fi-FI"/>
              <a:t>Vaihe B: Yksilöpohdinta vallankäyttö</a:t>
            </a:r>
          </a:p>
        </p:txBody>
      </p:sp>
      <p:sp>
        <p:nvSpPr>
          <p:cNvPr id="9" name="Sisällön paikkamerkki 8">
            <a:extLst>
              <a:ext uri="{FF2B5EF4-FFF2-40B4-BE49-F238E27FC236}">
                <a16:creationId xmlns:a16="http://schemas.microsoft.com/office/drawing/2014/main" id="{7158FE7A-3330-37BE-351F-0D1E59CEC55E}"/>
              </a:ext>
            </a:extLst>
          </p:cNvPr>
          <p:cNvSpPr>
            <a:spLocks noGrp="1"/>
          </p:cNvSpPr>
          <p:nvPr>
            <p:ph idx="1"/>
          </p:nvPr>
        </p:nvSpPr>
        <p:spPr/>
        <p:txBody>
          <a:bodyPr/>
          <a:lstStyle/>
          <a:p>
            <a:r>
              <a:rPr lang="fi-FI"/>
              <a:t>Kirjoita ylös 3 tilannetta, jossa</a:t>
            </a:r>
          </a:p>
          <a:p>
            <a:pPr lvl="1"/>
            <a:r>
              <a:rPr lang="fi-FI"/>
              <a:t>Olet käyttänyt valtaa tai ollut vallankäytön kohteena.</a:t>
            </a:r>
          </a:p>
          <a:p>
            <a:r>
              <a:rPr lang="fi-FI"/>
              <a:t>Pohdi seuraavia kysymyksiä</a:t>
            </a:r>
          </a:p>
          <a:p>
            <a:pPr lvl="1"/>
            <a:r>
              <a:rPr lang="fi-FI"/>
              <a:t>Miten toimit tilanteessa?</a:t>
            </a:r>
          </a:p>
          <a:p>
            <a:pPr lvl="1"/>
            <a:r>
              <a:rPr lang="fi-FI"/>
              <a:t>Miksi toimit juuri sillä tavalla?</a:t>
            </a:r>
          </a:p>
          <a:p>
            <a:pPr lvl="1"/>
            <a:r>
              <a:rPr lang="fi-FI"/>
              <a:t>Mitä seurauksia toiminnallasi oli?</a:t>
            </a:r>
          </a:p>
        </p:txBody>
      </p:sp>
      <p:sp>
        <p:nvSpPr>
          <p:cNvPr id="7" name="Dian numeron paikkamerkki 6">
            <a:extLst>
              <a:ext uri="{FF2B5EF4-FFF2-40B4-BE49-F238E27FC236}">
                <a16:creationId xmlns:a16="http://schemas.microsoft.com/office/drawing/2014/main" id="{656AE045-AED4-F6DC-DF68-864EA0A351EF}"/>
              </a:ext>
            </a:extLst>
          </p:cNvPr>
          <p:cNvSpPr>
            <a:spLocks noGrp="1"/>
          </p:cNvSpPr>
          <p:nvPr>
            <p:ph type="sldNum" sz="quarter" idx="12"/>
          </p:nvPr>
        </p:nvSpPr>
        <p:spPr/>
        <p:txBody>
          <a:bodyPr/>
          <a:lstStyle/>
          <a:p>
            <a:fld id="{39B1186B-072D-6149-B4A5-B9C46365F353}" type="slidenum">
              <a:rPr lang="fi-FI" smtClean="0"/>
              <a:pPr/>
              <a:t>12</a:t>
            </a:fld>
            <a:endParaRPr lang="fi-FI"/>
          </a:p>
        </p:txBody>
      </p:sp>
      <p:sp>
        <p:nvSpPr>
          <p:cNvPr id="10" name="Tekstin paikkamerkki 9">
            <a:extLst>
              <a:ext uri="{FF2B5EF4-FFF2-40B4-BE49-F238E27FC236}">
                <a16:creationId xmlns:a16="http://schemas.microsoft.com/office/drawing/2014/main" id="{F9144F4B-F1D2-AEFE-F885-F90F69C93F09}"/>
              </a:ext>
            </a:extLst>
          </p:cNvPr>
          <p:cNvSpPr>
            <a:spLocks noGrp="1"/>
          </p:cNvSpPr>
          <p:nvPr>
            <p:ph type="body" sz="half" idx="2"/>
          </p:nvPr>
        </p:nvSpPr>
        <p:spPr/>
        <p:txBody>
          <a:bodyPr>
            <a:normAutofit fontScale="92500" lnSpcReduction="20000"/>
          </a:bodyPr>
          <a:lstStyle/>
          <a:p>
            <a:r>
              <a:rPr lang="fi-FI"/>
              <a:t>Vallan käyttäminen on kykyä ja toimintaa, jolla yksilö tai ryhmä vaikuttaa toisten ihmisten toimintaan, päätöksiin tai resursseihin – joko suoraan tai epäsuorasti.</a:t>
            </a:r>
          </a:p>
        </p:txBody>
      </p:sp>
    </p:spTree>
    <p:extLst>
      <p:ext uri="{BB962C8B-B14F-4D97-AF65-F5344CB8AC3E}">
        <p14:creationId xmlns:p14="http://schemas.microsoft.com/office/powerpoint/2010/main" val="1360945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0A0A397-C6E6-FA3C-27C7-A11095B8CAE3}"/>
              </a:ext>
            </a:extLst>
          </p:cNvPr>
          <p:cNvSpPr>
            <a:spLocks noGrp="1"/>
          </p:cNvSpPr>
          <p:nvPr>
            <p:ph type="title"/>
          </p:nvPr>
        </p:nvSpPr>
        <p:spPr/>
        <p:txBody>
          <a:bodyPr/>
          <a:lstStyle/>
          <a:p>
            <a:r>
              <a:rPr lang="fi-FI"/>
              <a:t>Paripohdinta</a:t>
            </a:r>
          </a:p>
        </p:txBody>
      </p:sp>
      <p:sp>
        <p:nvSpPr>
          <p:cNvPr id="3" name="Sisällön paikkamerkki 2">
            <a:extLst>
              <a:ext uri="{FF2B5EF4-FFF2-40B4-BE49-F238E27FC236}">
                <a16:creationId xmlns:a16="http://schemas.microsoft.com/office/drawing/2014/main" id="{AD2F96D8-714D-08A2-C857-202B9A5A9C13}"/>
              </a:ext>
            </a:extLst>
          </p:cNvPr>
          <p:cNvSpPr>
            <a:spLocks noGrp="1"/>
          </p:cNvSpPr>
          <p:nvPr>
            <p:ph idx="1"/>
          </p:nvPr>
        </p:nvSpPr>
        <p:spPr>
          <a:xfrm>
            <a:off x="838201" y="2544639"/>
            <a:ext cx="7734299" cy="3379421"/>
          </a:xfrm>
        </p:spPr>
        <p:txBody>
          <a:bodyPr/>
          <a:lstStyle/>
          <a:p>
            <a:r>
              <a:rPr lang="fi-FI"/>
              <a:t>Keskustele parisi kanssa vallankäyttötilanteista</a:t>
            </a:r>
          </a:p>
          <a:p>
            <a:pPr lvl="1"/>
            <a:r>
              <a:rPr lang="fi-FI"/>
              <a:t>Mikä teki tilanteesta vallankäytön tilanteen?</a:t>
            </a:r>
          </a:p>
          <a:p>
            <a:pPr lvl="1"/>
            <a:r>
              <a:rPr lang="fi-FI"/>
              <a:t>Mitä ajatuksia edellinen työskentely herätti?</a:t>
            </a:r>
          </a:p>
          <a:p>
            <a:pPr lvl="1"/>
            <a:r>
              <a:rPr lang="fi-FI"/>
              <a:t>Mitkä tekijät vaikuttivat siihen, että toimit juuri niin kuin toimit? Oliko sinulla vaihtoehtoja?</a:t>
            </a:r>
          </a:p>
          <a:p>
            <a:pPr lvl="1"/>
            <a:endParaRPr lang="fi-FI"/>
          </a:p>
          <a:p>
            <a:pPr lvl="1"/>
            <a:endParaRPr lang="fi-FI"/>
          </a:p>
          <a:p>
            <a:pPr lvl="1"/>
            <a:endParaRPr lang="fi-FI"/>
          </a:p>
          <a:p>
            <a:pPr lvl="1"/>
            <a:endParaRPr lang="fi-FI"/>
          </a:p>
        </p:txBody>
      </p:sp>
      <p:sp>
        <p:nvSpPr>
          <p:cNvPr id="4" name="Dian numeron paikkamerkki 3">
            <a:extLst>
              <a:ext uri="{FF2B5EF4-FFF2-40B4-BE49-F238E27FC236}">
                <a16:creationId xmlns:a16="http://schemas.microsoft.com/office/drawing/2014/main" id="{1E129722-8C35-121C-2647-475BAFBA4D8C}"/>
              </a:ext>
            </a:extLst>
          </p:cNvPr>
          <p:cNvSpPr>
            <a:spLocks noGrp="1"/>
          </p:cNvSpPr>
          <p:nvPr>
            <p:ph type="sldNum" sz="quarter" idx="12"/>
          </p:nvPr>
        </p:nvSpPr>
        <p:spPr/>
        <p:txBody>
          <a:bodyPr/>
          <a:lstStyle/>
          <a:p>
            <a:fld id="{39B1186B-072D-6149-B4A5-B9C46365F353}" type="slidenum">
              <a:rPr lang="fi-FI" smtClean="0"/>
              <a:pPr/>
              <a:t>13</a:t>
            </a:fld>
            <a:endParaRPr lang="fi-FI"/>
          </a:p>
        </p:txBody>
      </p:sp>
      <p:sp>
        <p:nvSpPr>
          <p:cNvPr id="5" name="Tekstin paikkamerkki 4">
            <a:extLst>
              <a:ext uri="{FF2B5EF4-FFF2-40B4-BE49-F238E27FC236}">
                <a16:creationId xmlns:a16="http://schemas.microsoft.com/office/drawing/2014/main" id="{0DC3C3DD-50E0-D3FB-9A36-BF47A300AB6D}"/>
              </a:ext>
            </a:extLst>
          </p:cNvPr>
          <p:cNvSpPr>
            <a:spLocks noGrp="1"/>
          </p:cNvSpPr>
          <p:nvPr>
            <p:ph type="body" sz="half" idx="2"/>
          </p:nvPr>
        </p:nvSpPr>
        <p:spPr>
          <a:xfrm>
            <a:off x="8816717" y="2572748"/>
            <a:ext cx="2994283" cy="1661601"/>
          </a:xfrm>
        </p:spPr>
        <p:txBody>
          <a:bodyPr/>
          <a:lstStyle/>
          <a:p>
            <a:endParaRPr lang="fi-FI"/>
          </a:p>
        </p:txBody>
      </p:sp>
    </p:spTree>
    <p:extLst>
      <p:ext uri="{BB962C8B-B14F-4D97-AF65-F5344CB8AC3E}">
        <p14:creationId xmlns:p14="http://schemas.microsoft.com/office/powerpoint/2010/main" val="27816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F9F988-D36D-D222-8749-2BADF5198388}"/>
              </a:ext>
            </a:extLst>
          </p:cNvPr>
          <p:cNvSpPr>
            <a:spLocks noGrp="1"/>
          </p:cNvSpPr>
          <p:nvPr>
            <p:ph type="title"/>
          </p:nvPr>
        </p:nvSpPr>
        <p:spPr/>
        <p:txBody>
          <a:bodyPr/>
          <a:lstStyle/>
          <a:p>
            <a:r>
              <a:rPr lang="fi-FI"/>
              <a:t>Purku</a:t>
            </a:r>
          </a:p>
        </p:txBody>
      </p:sp>
      <p:sp>
        <p:nvSpPr>
          <p:cNvPr id="3" name="Sisällön paikkamerkki 2">
            <a:extLst>
              <a:ext uri="{FF2B5EF4-FFF2-40B4-BE49-F238E27FC236}">
                <a16:creationId xmlns:a16="http://schemas.microsoft.com/office/drawing/2014/main" id="{F425BC7B-4DCF-A67E-45E2-90E86BD33789}"/>
              </a:ext>
            </a:extLst>
          </p:cNvPr>
          <p:cNvSpPr>
            <a:spLocks noGrp="1"/>
          </p:cNvSpPr>
          <p:nvPr>
            <p:ph idx="1"/>
          </p:nvPr>
        </p:nvSpPr>
        <p:spPr/>
        <p:txBody>
          <a:bodyPr/>
          <a:lstStyle/>
          <a:p>
            <a:r>
              <a:rPr lang="fi-FI"/>
              <a:t>Keskustelkaa ryhmän kanssa parikeskustelussa esiin nousseista teemoista. </a:t>
            </a:r>
          </a:p>
          <a:p>
            <a:r>
              <a:rPr lang="fi-FI"/>
              <a:t>Miettikää yhdessä vaihtoehtoisia toimintatapoja.</a:t>
            </a:r>
          </a:p>
          <a:p>
            <a:r>
              <a:rPr lang="fi-FI"/>
              <a:t> Miten olisitte voineet toimia toisin?</a:t>
            </a:r>
          </a:p>
          <a:p>
            <a:endParaRPr lang="fi-FI"/>
          </a:p>
        </p:txBody>
      </p:sp>
      <p:sp>
        <p:nvSpPr>
          <p:cNvPr id="4" name="Dian numeron paikkamerkki 3">
            <a:extLst>
              <a:ext uri="{FF2B5EF4-FFF2-40B4-BE49-F238E27FC236}">
                <a16:creationId xmlns:a16="http://schemas.microsoft.com/office/drawing/2014/main" id="{A9BFD1C4-5A38-958E-1690-77F3F89C7402}"/>
              </a:ext>
            </a:extLst>
          </p:cNvPr>
          <p:cNvSpPr>
            <a:spLocks noGrp="1"/>
          </p:cNvSpPr>
          <p:nvPr>
            <p:ph type="sldNum" sz="quarter" idx="12"/>
          </p:nvPr>
        </p:nvSpPr>
        <p:spPr/>
        <p:txBody>
          <a:bodyPr/>
          <a:lstStyle/>
          <a:p>
            <a:fld id="{39B1186B-072D-6149-B4A5-B9C46365F353}" type="slidenum">
              <a:rPr lang="fi-FI" smtClean="0"/>
              <a:pPr/>
              <a:t>14</a:t>
            </a:fld>
            <a:endParaRPr lang="fi-FI"/>
          </a:p>
        </p:txBody>
      </p:sp>
      <p:sp>
        <p:nvSpPr>
          <p:cNvPr id="5" name="Tekstin paikkamerkki 4">
            <a:extLst>
              <a:ext uri="{FF2B5EF4-FFF2-40B4-BE49-F238E27FC236}">
                <a16:creationId xmlns:a16="http://schemas.microsoft.com/office/drawing/2014/main" id="{CF081728-BEC1-679F-403E-945557B828AD}"/>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4051307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D92B7EE2-01A2-31E9-5EF9-D363C93D8899}"/>
              </a:ext>
            </a:extLst>
          </p:cNvPr>
          <p:cNvSpPr>
            <a:spLocks noGrp="1"/>
          </p:cNvSpPr>
          <p:nvPr>
            <p:ph type="title"/>
          </p:nvPr>
        </p:nvSpPr>
        <p:spPr/>
        <p:txBody>
          <a:bodyPr>
            <a:normAutofit/>
          </a:bodyPr>
          <a:lstStyle/>
          <a:p>
            <a:r>
              <a:rPr lang="fi-FI">
                <a:latin typeface="Aptos"/>
              </a:rPr>
              <a:t>Osa III: Ryhmänohjaajan rooli, valta ja vastuu </a:t>
            </a:r>
          </a:p>
        </p:txBody>
      </p:sp>
      <p:sp>
        <p:nvSpPr>
          <p:cNvPr id="4" name="Dian numeron paikkamerkki 3">
            <a:extLst>
              <a:ext uri="{FF2B5EF4-FFF2-40B4-BE49-F238E27FC236}">
                <a16:creationId xmlns:a16="http://schemas.microsoft.com/office/drawing/2014/main" id="{A7F38D88-17D3-BEDC-4254-DA61E021E84F}"/>
              </a:ext>
            </a:extLst>
          </p:cNvPr>
          <p:cNvSpPr>
            <a:spLocks noGrp="1"/>
          </p:cNvSpPr>
          <p:nvPr>
            <p:ph type="sldNum" sz="quarter" idx="12"/>
          </p:nvPr>
        </p:nvSpPr>
        <p:spPr/>
        <p:txBody>
          <a:bodyPr/>
          <a:lstStyle/>
          <a:p>
            <a:fld id="{39B1186B-072D-6149-B4A5-B9C46365F353}" type="slidenum">
              <a:rPr lang="fi-FI" smtClean="0"/>
              <a:pPr/>
              <a:t>15</a:t>
            </a:fld>
            <a:endParaRPr lang="fi-FI"/>
          </a:p>
        </p:txBody>
      </p:sp>
    </p:spTree>
    <p:extLst>
      <p:ext uri="{BB962C8B-B14F-4D97-AF65-F5344CB8AC3E}">
        <p14:creationId xmlns:p14="http://schemas.microsoft.com/office/powerpoint/2010/main" val="3161037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FD569829-212F-F2E6-E8B0-14BCB748414F}"/>
              </a:ext>
            </a:extLst>
          </p:cNvPr>
          <p:cNvSpPr>
            <a:spLocks noGrp="1"/>
          </p:cNvSpPr>
          <p:nvPr>
            <p:ph type="title"/>
          </p:nvPr>
        </p:nvSpPr>
        <p:spPr/>
        <p:txBody>
          <a:bodyPr/>
          <a:lstStyle/>
          <a:p>
            <a:r>
              <a:rPr lang="fi-FI" dirty="0"/>
              <a:t>Janatyöskentely</a:t>
            </a:r>
          </a:p>
        </p:txBody>
      </p:sp>
      <p:sp>
        <p:nvSpPr>
          <p:cNvPr id="5" name="Sisällön paikkamerkki 4">
            <a:extLst>
              <a:ext uri="{FF2B5EF4-FFF2-40B4-BE49-F238E27FC236}">
                <a16:creationId xmlns:a16="http://schemas.microsoft.com/office/drawing/2014/main" id="{3164A481-9095-9133-6A4F-38F305C22F39}"/>
              </a:ext>
            </a:extLst>
          </p:cNvPr>
          <p:cNvSpPr>
            <a:spLocks noGrp="1"/>
          </p:cNvSpPr>
          <p:nvPr>
            <p:ph idx="1"/>
          </p:nvPr>
        </p:nvSpPr>
        <p:spPr/>
        <p:txBody>
          <a:bodyPr vert="horz" lIns="91440" tIns="45720" rIns="91440" bIns="45720" rtlCol="0" anchor="t">
            <a:normAutofit/>
          </a:bodyPr>
          <a:lstStyle/>
          <a:p>
            <a:r>
              <a:rPr lang="fi-FI">
                <a:latin typeface="Aptos Light"/>
              </a:rPr>
              <a:t>Pohdi seuraavia väitteitä ryhmänohjaajan roolin näkökulmasta</a:t>
            </a:r>
            <a:endParaRPr lang="fi-FI"/>
          </a:p>
          <a:p>
            <a:endParaRPr lang="fi-FI"/>
          </a:p>
        </p:txBody>
      </p:sp>
      <p:sp>
        <p:nvSpPr>
          <p:cNvPr id="3" name="Dian numeron paikkamerkki 2">
            <a:extLst>
              <a:ext uri="{FF2B5EF4-FFF2-40B4-BE49-F238E27FC236}">
                <a16:creationId xmlns:a16="http://schemas.microsoft.com/office/drawing/2014/main" id="{3EFEF122-61B5-810A-4CF9-B908C3BFC549}"/>
              </a:ext>
            </a:extLst>
          </p:cNvPr>
          <p:cNvSpPr>
            <a:spLocks noGrp="1"/>
          </p:cNvSpPr>
          <p:nvPr>
            <p:ph type="sldNum" sz="quarter" idx="12"/>
          </p:nvPr>
        </p:nvSpPr>
        <p:spPr/>
        <p:txBody>
          <a:bodyPr/>
          <a:lstStyle/>
          <a:p>
            <a:fld id="{39B1186B-072D-6149-B4A5-B9C46365F353}" type="slidenum">
              <a:rPr lang="fi-FI" smtClean="0"/>
              <a:pPr/>
              <a:t>16</a:t>
            </a:fld>
            <a:endParaRPr lang="fi-FI"/>
          </a:p>
        </p:txBody>
      </p:sp>
      <p:sp>
        <p:nvSpPr>
          <p:cNvPr id="6" name="Tekstin paikkamerkki 5">
            <a:extLst>
              <a:ext uri="{FF2B5EF4-FFF2-40B4-BE49-F238E27FC236}">
                <a16:creationId xmlns:a16="http://schemas.microsoft.com/office/drawing/2014/main" id="{4C4370F5-90B0-1246-D1AF-51E18E938FFC}"/>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3584485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8389B86-E748-4EBF-5F98-8168F0C4E761}"/>
              </a:ext>
            </a:extLst>
          </p:cNvPr>
          <p:cNvSpPr>
            <a:spLocks noGrp="1"/>
          </p:cNvSpPr>
          <p:nvPr>
            <p:ph type="title"/>
          </p:nvPr>
        </p:nvSpPr>
        <p:spPr/>
        <p:txBody>
          <a:bodyPr/>
          <a:lstStyle/>
          <a:p>
            <a:r>
              <a:rPr lang="fi-FI"/>
              <a:t>Väitteet 1</a:t>
            </a:r>
          </a:p>
        </p:txBody>
      </p:sp>
      <p:sp>
        <p:nvSpPr>
          <p:cNvPr id="3" name="Sisällön paikkamerkki 2">
            <a:extLst>
              <a:ext uri="{FF2B5EF4-FFF2-40B4-BE49-F238E27FC236}">
                <a16:creationId xmlns:a16="http://schemas.microsoft.com/office/drawing/2014/main" id="{735CB488-2B82-4BBC-0DFB-F034DDD53FAB}"/>
              </a:ext>
            </a:extLst>
          </p:cNvPr>
          <p:cNvSpPr>
            <a:spLocks noGrp="1"/>
          </p:cNvSpPr>
          <p:nvPr>
            <p:ph idx="1"/>
          </p:nvPr>
        </p:nvSpPr>
        <p:spPr/>
        <p:txBody>
          <a:bodyPr>
            <a:normAutofit lnSpcReduction="10000"/>
          </a:bodyPr>
          <a:lstStyle/>
          <a:p>
            <a:pPr lvl="0"/>
            <a:r>
              <a:rPr lang="fi-FI"/>
              <a:t>Sinun tulisi aina tietää vastaukset ryhmäläisten kysymyksiin.</a:t>
            </a:r>
          </a:p>
          <a:p>
            <a:pPr lvl="0"/>
            <a:r>
              <a:rPr lang="fi-FI"/>
              <a:t>Sinun pitää toimia esimerkillisesti, koska ryhmäläiset ottavat sinusta mallia.</a:t>
            </a:r>
          </a:p>
          <a:p>
            <a:pPr lvl="0"/>
            <a:r>
              <a:rPr lang="fi-FI"/>
              <a:t>Sinun pitää ansaita auktoriteettisi, et voi vain ottaa sitä.</a:t>
            </a:r>
          </a:p>
          <a:p>
            <a:pPr lvl="0"/>
            <a:r>
              <a:rPr lang="fi-FI"/>
              <a:t>Sinulla on oikeus korottaa ääntäsi saadaksesi ryhmäsi kuriin.</a:t>
            </a:r>
          </a:p>
          <a:p>
            <a:endParaRPr lang="fi-FI"/>
          </a:p>
        </p:txBody>
      </p:sp>
      <p:sp>
        <p:nvSpPr>
          <p:cNvPr id="4" name="Dian numeron paikkamerkki 3">
            <a:extLst>
              <a:ext uri="{FF2B5EF4-FFF2-40B4-BE49-F238E27FC236}">
                <a16:creationId xmlns:a16="http://schemas.microsoft.com/office/drawing/2014/main" id="{37538DB4-5A44-B4D1-DCC4-98BEAFEAF1E4}"/>
              </a:ext>
            </a:extLst>
          </p:cNvPr>
          <p:cNvSpPr>
            <a:spLocks noGrp="1"/>
          </p:cNvSpPr>
          <p:nvPr>
            <p:ph type="sldNum" sz="quarter" idx="12"/>
          </p:nvPr>
        </p:nvSpPr>
        <p:spPr/>
        <p:txBody>
          <a:bodyPr/>
          <a:lstStyle/>
          <a:p>
            <a:fld id="{39B1186B-072D-6149-B4A5-B9C46365F353}" type="slidenum">
              <a:rPr lang="fi-FI" smtClean="0"/>
              <a:pPr/>
              <a:t>17</a:t>
            </a:fld>
            <a:endParaRPr lang="fi-FI"/>
          </a:p>
        </p:txBody>
      </p:sp>
      <p:sp>
        <p:nvSpPr>
          <p:cNvPr id="5" name="Tekstin paikkamerkki 4">
            <a:extLst>
              <a:ext uri="{FF2B5EF4-FFF2-40B4-BE49-F238E27FC236}">
                <a16:creationId xmlns:a16="http://schemas.microsoft.com/office/drawing/2014/main" id="{B90A6A3F-2275-6693-8E29-6D8DB248937A}"/>
              </a:ext>
            </a:extLst>
          </p:cNvPr>
          <p:cNvSpPr>
            <a:spLocks noGrp="1"/>
          </p:cNvSpPr>
          <p:nvPr>
            <p:ph type="body" sz="half" idx="2"/>
          </p:nvPr>
        </p:nvSpPr>
        <p:spPr/>
        <p:txBody>
          <a:bodyPr>
            <a:normAutofit lnSpcReduction="10000"/>
          </a:bodyPr>
          <a:lstStyle/>
          <a:p>
            <a:r>
              <a:rPr lang="fi-FI"/>
              <a:t>Miksi asetuit janalle siihen kohtaan johon asetuit. Pohdi jokaisen väitteen kohdalla, miten voisi toimia toisin, jos olet eri mieltä? </a:t>
            </a:r>
          </a:p>
        </p:txBody>
      </p:sp>
    </p:spTree>
    <p:extLst>
      <p:ext uri="{BB962C8B-B14F-4D97-AF65-F5344CB8AC3E}">
        <p14:creationId xmlns:p14="http://schemas.microsoft.com/office/powerpoint/2010/main" val="44918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D10D66-BC56-8C78-DABC-DF23E93BB91A}"/>
              </a:ext>
            </a:extLst>
          </p:cNvPr>
          <p:cNvSpPr>
            <a:spLocks noGrp="1"/>
          </p:cNvSpPr>
          <p:nvPr>
            <p:ph type="title"/>
          </p:nvPr>
        </p:nvSpPr>
        <p:spPr/>
        <p:txBody>
          <a:bodyPr/>
          <a:lstStyle/>
          <a:p>
            <a:r>
              <a:rPr lang="fi-FI"/>
              <a:t>Väitteet 2</a:t>
            </a:r>
          </a:p>
        </p:txBody>
      </p:sp>
      <p:sp>
        <p:nvSpPr>
          <p:cNvPr id="3" name="Sisällön paikkamerkki 2">
            <a:extLst>
              <a:ext uri="{FF2B5EF4-FFF2-40B4-BE49-F238E27FC236}">
                <a16:creationId xmlns:a16="http://schemas.microsoft.com/office/drawing/2014/main" id="{4EFF207A-6C74-294D-F58A-CA43F5FF86A2}"/>
              </a:ext>
            </a:extLst>
          </p:cNvPr>
          <p:cNvSpPr>
            <a:spLocks noGrp="1"/>
          </p:cNvSpPr>
          <p:nvPr>
            <p:ph idx="1"/>
          </p:nvPr>
        </p:nvSpPr>
        <p:spPr/>
        <p:txBody>
          <a:bodyPr>
            <a:normAutofit fontScale="92500"/>
          </a:bodyPr>
          <a:lstStyle/>
          <a:p>
            <a:pPr lvl="0"/>
            <a:r>
              <a:rPr lang="fi-FI"/>
              <a:t>Kaikkia ryhmäläisiä on kohdeltava samalla tavalla, vaikka ryhmäläiset ovat erilaisia.</a:t>
            </a:r>
          </a:p>
          <a:p>
            <a:pPr lvl="0"/>
            <a:r>
              <a:rPr lang="fi-FI"/>
              <a:t>On ok, että ryhmänohjaajana ystävystyt joidenkin ryhmäläisten kanssa enemmän kuin toisten.</a:t>
            </a:r>
          </a:p>
          <a:p>
            <a:pPr lvl="0"/>
            <a:r>
              <a:rPr lang="fi-FI"/>
              <a:t>Ryhmänohjaajana sinua eivät koske samat säännöt kuin leiriläisiä.</a:t>
            </a:r>
          </a:p>
          <a:p>
            <a:pPr lvl="0"/>
            <a:r>
              <a:rPr lang="fi-FI"/>
              <a:t>Ryhmänohjaajana olet enemmän kaveri kuin auktoriteetti.</a:t>
            </a:r>
          </a:p>
          <a:p>
            <a:endParaRPr lang="fi-FI"/>
          </a:p>
        </p:txBody>
      </p:sp>
      <p:sp>
        <p:nvSpPr>
          <p:cNvPr id="4" name="Dian numeron paikkamerkki 3">
            <a:extLst>
              <a:ext uri="{FF2B5EF4-FFF2-40B4-BE49-F238E27FC236}">
                <a16:creationId xmlns:a16="http://schemas.microsoft.com/office/drawing/2014/main" id="{712F888C-10CC-C674-43AD-E740611A4972}"/>
              </a:ext>
            </a:extLst>
          </p:cNvPr>
          <p:cNvSpPr>
            <a:spLocks noGrp="1"/>
          </p:cNvSpPr>
          <p:nvPr>
            <p:ph type="sldNum" sz="quarter" idx="12"/>
          </p:nvPr>
        </p:nvSpPr>
        <p:spPr/>
        <p:txBody>
          <a:bodyPr/>
          <a:lstStyle/>
          <a:p>
            <a:fld id="{39B1186B-072D-6149-B4A5-B9C46365F353}" type="slidenum">
              <a:rPr lang="fi-FI" smtClean="0"/>
              <a:pPr/>
              <a:t>18</a:t>
            </a:fld>
            <a:endParaRPr lang="fi-FI"/>
          </a:p>
        </p:txBody>
      </p:sp>
      <p:sp>
        <p:nvSpPr>
          <p:cNvPr id="5" name="Tekstin paikkamerkki 4">
            <a:extLst>
              <a:ext uri="{FF2B5EF4-FFF2-40B4-BE49-F238E27FC236}">
                <a16:creationId xmlns:a16="http://schemas.microsoft.com/office/drawing/2014/main" id="{B27FF878-B84D-0E68-BCEB-E2B00D4C5282}"/>
              </a:ext>
            </a:extLst>
          </p:cNvPr>
          <p:cNvSpPr>
            <a:spLocks noGrp="1"/>
          </p:cNvSpPr>
          <p:nvPr>
            <p:ph type="body" sz="half" idx="2"/>
          </p:nvPr>
        </p:nvSpPr>
        <p:spPr/>
        <p:txBody>
          <a:bodyPr/>
          <a:lstStyle/>
          <a:p>
            <a:r>
              <a:rPr lang="fi-FI"/>
              <a:t>Milloin ryhmänohjaaja on töissä ja mikä sen roolin tuoma vastuu on?</a:t>
            </a:r>
          </a:p>
        </p:txBody>
      </p:sp>
    </p:spTree>
    <p:extLst>
      <p:ext uri="{BB962C8B-B14F-4D97-AF65-F5344CB8AC3E}">
        <p14:creationId xmlns:p14="http://schemas.microsoft.com/office/powerpoint/2010/main" val="1291917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BDEEA4-3251-2597-F4A9-9478260688B1}"/>
              </a:ext>
            </a:extLst>
          </p:cNvPr>
          <p:cNvSpPr>
            <a:spLocks noGrp="1"/>
          </p:cNvSpPr>
          <p:nvPr>
            <p:ph type="title"/>
          </p:nvPr>
        </p:nvSpPr>
        <p:spPr/>
        <p:txBody>
          <a:bodyPr/>
          <a:lstStyle/>
          <a:p>
            <a:r>
              <a:rPr lang="fi-FI"/>
              <a:t>Väitteet 3</a:t>
            </a:r>
          </a:p>
        </p:txBody>
      </p:sp>
      <p:sp>
        <p:nvSpPr>
          <p:cNvPr id="3" name="Sisällön paikkamerkki 2">
            <a:extLst>
              <a:ext uri="{FF2B5EF4-FFF2-40B4-BE49-F238E27FC236}">
                <a16:creationId xmlns:a16="http://schemas.microsoft.com/office/drawing/2014/main" id="{0EAC30DB-AA0D-2A65-6BDA-49175C840DE2}"/>
              </a:ext>
            </a:extLst>
          </p:cNvPr>
          <p:cNvSpPr>
            <a:spLocks noGrp="1"/>
          </p:cNvSpPr>
          <p:nvPr>
            <p:ph idx="1"/>
          </p:nvPr>
        </p:nvSpPr>
        <p:spPr/>
        <p:txBody>
          <a:bodyPr/>
          <a:lstStyle/>
          <a:p>
            <a:pPr lvl="0"/>
            <a:r>
              <a:rPr lang="fi-FI"/>
              <a:t>Ryhmänohjaajana sinun tulee aina toimia ohjaajien/työntekijöiden antamien ohjeiden mukaan, vaikka olisit eri mieltä.</a:t>
            </a:r>
          </a:p>
          <a:p>
            <a:pPr lvl="0"/>
            <a:r>
              <a:rPr lang="fi-FI"/>
              <a:t>Sinun on oltava valmis myöntämään virheesi ryhmäläisillesi.</a:t>
            </a:r>
          </a:p>
          <a:p>
            <a:endParaRPr lang="fi-FI"/>
          </a:p>
        </p:txBody>
      </p:sp>
      <p:sp>
        <p:nvSpPr>
          <p:cNvPr id="4" name="Dian numeron paikkamerkki 3">
            <a:extLst>
              <a:ext uri="{FF2B5EF4-FFF2-40B4-BE49-F238E27FC236}">
                <a16:creationId xmlns:a16="http://schemas.microsoft.com/office/drawing/2014/main" id="{6C4E348F-854F-042F-2957-41FBBC05085F}"/>
              </a:ext>
            </a:extLst>
          </p:cNvPr>
          <p:cNvSpPr>
            <a:spLocks noGrp="1"/>
          </p:cNvSpPr>
          <p:nvPr>
            <p:ph type="sldNum" sz="quarter" idx="12"/>
          </p:nvPr>
        </p:nvSpPr>
        <p:spPr/>
        <p:txBody>
          <a:bodyPr/>
          <a:lstStyle/>
          <a:p>
            <a:fld id="{39B1186B-072D-6149-B4A5-B9C46365F353}" type="slidenum">
              <a:rPr lang="fi-FI" smtClean="0"/>
              <a:pPr/>
              <a:t>19</a:t>
            </a:fld>
            <a:endParaRPr lang="fi-FI"/>
          </a:p>
        </p:txBody>
      </p:sp>
      <p:sp>
        <p:nvSpPr>
          <p:cNvPr id="5" name="Tekstin paikkamerkki 4">
            <a:extLst>
              <a:ext uri="{FF2B5EF4-FFF2-40B4-BE49-F238E27FC236}">
                <a16:creationId xmlns:a16="http://schemas.microsoft.com/office/drawing/2014/main" id="{198C5B5C-2794-8A2B-0F3F-4FEF2B5CB0CA}"/>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3635791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EDDE9C-3A16-0CAF-2DDE-F52777D833F8}"/>
              </a:ext>
            </a:extLst>
          </p:cNvPr>
          <p:cNvSpPr>
            <a:spLocks noGrp="1"/>
          </p:cNvSpPr>
          <p:nvPr>
            <p:ph type="title"/>
          </p:nvPr>
        </p:nvSpPr>
        <p:spPr/>
        <p:txBody>
          <a:bodyPr/>
          <a:lstStyle/>
          <a:p>
            <a:r>
              <a:rPr lang="fi-FI" dirty="0"/>
              <a:t>Harjoituksen kulku</a:t>
            </a:r>
          </a:p>
        </p:txBody>
      </p:sp>
      <p:sp>
        <p:nvSpPr>
          <p:cNvPr id="3" name="Sisällön paikkamerkki 2">
            <a:extLst>
              <a:ext uri="{FF2B5EF4-FFF2-40B4-BE49-F238E27FC236}">
                <a16:creationId xmlns:a16="http://schemas.microsoft.com/office/drawing/2014/main" id="{D1BDEEEB-AEBD-3CA8-D481-BD13BCABCC3A}"/>
              </a:ext>
            </a:extLst>
          </p:cNvPr>
          <p:cNvSpPr>
            <a:spLocks noGrp="1"/>
          </p:cNvSpPr>
          <p:nvPr>
            <p:ph idx="1"/>
          </p:nvPr>
        </p:nvSpPr>
        <p:spPr/>
        <p:txBody>
          <a:bodyPr vert="horz" lIns="91440" tIns="45720" rIns="91440" bIns="45720" rtlCol="0" anchor="t">
            <a:normAutofit/>
          </a:bodyPr>
          <a:lstStyle/>
          <a:p>
            <a:r>
              <a:rPr lang="fi-FI">
                <a:latin typeface="Aptos Light"/>
              </a:rPr>
              <a:t>Osa I: Alustus</a:t>
            </a:r>
            <a:endParaRPr lang="fi-FI"/>
          </a:p>
          <a:p>
            <a:r>
              <a:rPr lang="fi-FI">
                <a:latin typeface="Aptos Light"/>
              </a:rPr>
              <a:t>Osa II: Oman valta-aseman tunnistaminen</a:t>
            </a:r>
            <a:endParaRPr lang="fi-FI"/>
          </a:p>
          <a:p>
            <a:r>
              <a:rPr lang="fi-FI">
                <a:latin typeface="Aptos Light"/>
              </a:rPr>
              <a:t>Osa III: Ryhämnohjaajan rooli, valta ja vastuu</a:t>
            </a:r>
            <a:endParaRPr lang="fi-FI"/>
          </a:p>
          <a:p>
            <a:r>
              <a:rPr lang="fi-FI">
                <a:latin typeface="Aptos Light"/>
              </a:rPr>
              <a:t>Osa IV: Valtadilemmat</a:t>
            </a:r>
            <a:endParaRPr lang="fi-FI" dirty="0"/>
          </a:p>
          <a:p>
            <a:endParaRPr lang="fi-FI" dirty="0"/>
          </a:p>
        </p:txBody>
      </p:sp>
      <p:sp>
        <p:nvSpPr>
          <p:cNvPr id="4" name="Dian numeron paikkamerkki 3">
            <a:extLst>
              <a:ext uri="{FF2B5EF4-FFF2-40B4-BE49-F238E27FC236}">
                <a16:creationId xmlns:a16="http://schemas.microsoft.com/office/drawing/2014/main" id="{29A39B5B-D439-87CD-066B-4225DCE47B95}"/>
              </a:ext>
            </a:extLst>
          </p:cNvPr>
          <p:cNvSpPr>
            <a:spLocks noGrp="1"/>
          </p:cNvSpPr>
          <p:nvPr>
            <p:ph type="sldNum" sz="quarter" idx="12"/>
          </p:nvPr>
        </p:nvSpPr>
        <p:spPr/>
        <p:txBody>
          <a:bodyPr/>
          <a:lstStyle/>
          <a:p>
            <a:fld id="{39B1186B-072D-6149-B4A5-B9C46365F353}" type="slidenum">
              <a:rPr lang="fi-FI" smtClean="0"/>
              <a:pPr/>
              <a:t>2</a:t>
            </a:fld>
            <a:endParaRPr lang="fi-FI"/>
          </a:p>
        </p:txBody>
      </p:sp>
      <p:sp>
        <p:nvSpPr>
          <p:cNvPr id="5" name="Tekstin paikkamerkki 4">
            <a:extLst>
              <a:ext uri="{FF2B5EF4-FFF2-40B4-BE49-F238E27FC236}">
                <a16:creationId xmlns:a16="http://schemas.microsoft.com/office/drawing/2014/main" id="{1216355F-5166-644D-F5FB-FB3E429AE799}"/>
              </a:ext>
            </a:extLst>
          </p:cNvPr>
          <p:cNvSpPr>
            <a:spLocks noGrp="1"/>
          </p:cNvSpPr>
          <p:nvPr>
            <p:ph type="body" sz="half" idx="2"/>
          </p:nvPr>
        </p:nvSpPr>
        <p:spPr/>
        <p:txBody>
          <a:bodyPr vert="horz" lIns="91440" tIns="45720" rIns="91440" bIns="45720" rtlCol="0" anchor="t">
            <a:normAutofit/>
          </a:bodyPr>
          <a:lstStyle/>
          <a:p>
            <a:r>
              <a:rPr lang="fi-FI">
                <a:latin typeface="Aptos Light"/>
              </a:rPr>
              <a:t>Harjoitus sisältää pari- ja ryhmätyöskentelyjä sekä yksilöpohdintoja ja janatyöskentelyn.</a:t>
            </a:r>
          </a:p>
        </p:txBody>
      </p:sp>
    </p:spTree>
    <p:extLst>
      <p:ext uri="{BB962C8B-B14F-4D97-AF65-F5344CB8AC3E}">
        <p14:creationId xmlns:p14="http://schemas.microsoft.com/office/powerpoint/2010/main" val="1394236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4DFC26-275F-A248-8F1A-427E38B4FD32}"/>
              </a:ext>
            </a:extLst>
          </p:cNvPr>
          <p:cNvSpPr>
            <a:spLocks noGrp="1"/>
          </p:cNvSpPr>
          <p:nvPr>
            <p:ph type="title"/>
          </p:nvPr>
        </p:nvSpPr>
        <p:spPr>
          <a:xfrm>
            <a:off x="657225" y="151728"/>
            <a:ext cx="10515600" cy="1325563"/>
          </a:xfrm>
        </p:spPr>
        <p:txBody>
          <a:bodyPr/>
          <a:lstStyle/>
          <a:p>
            <a:r>
              <a:rPr lang="fi-FI"/>
              <a:t>Harjoituksen purku:</a:t>
            </a:r>
          </a:p>
        </p:txBody>
      </p:sp>
      <p:sp>
        <p:nvSpPr>
          <p:cNvPr id="6" name="Sisällön paikkamerkki 5">
            <a:extLst>
              <a:ext uri="{FF2B5EF4-FFF2-40B4-BE49-F238E27FC236}">
                <a16:creationId xmlns:a16="http://schemas.microsoft.com/office/drawing/2014/main" id="{4C19F14B-7126-A72A-4D3A-0904E743420D}"/>
              </a:ext>
            </a:extLst>
          </p:cNvPr>
          <p:cNvSpPr>
            <a:spLocks noGrp="1"/>
          </p:cNvSpPr>
          <p:nvPr>
            <p:ph sz="half" idx="1"/>
          </p:nvPr>
        </p:nvSpPr>
        <p:spPr>
          <a:xfrm>
            <a:off x="552450" y="1362075"/>
            <a:ext cx="5467352" cy="4772025"/>
          </a:xfrm>
        </p:spPr>
        <p:txBody>
          <a:bodyPr>
            <a:normAutofit fontScale="92500"/>
          </a:bodyPr>
          <a:lstStyle/>
          <a:p>
            <a:pPr lvl="0"/>
            <a:r>
              <a:rPr lang="fi-FI" sz="1600"/>
              <a:t>Sinun tulisi aina tietää vastaukset ryhmäläisten kysymyksiin.</a:t>
            </a:r>
          </a:p>
          <a:p>
            <a:pPr lvl="0"/>
            <a:r>
              <a:rPr lang="fi-FI" sz="1600"/>
              <a:t>Sinun pitää toimia esimerkillisesti, koska ryhmäläiset ottavat sinusta mallia.</a:t>
            </a:r>
          </a:p>
          <a:p>
            <a:pPr lvl="0"/>
            <a:r>
              <a:rPr lang="fi-FI" sz="1600"/>
              <a:t>Sinun pitää ansaita auktoriteettisi, et voi vain ottaa sitä.</a:t>
            </a:r>
          </a:p>
          <a:p>
            <a:pPr lvl="0"/>
            <a:r>
              <a:rPr lang="fi-FI" sz="1600"/>
              <a:t>Sinulla on oikeus korottaa ääntäsi saadaksesi ryhmäsi kuriin.</a:t>
            </a:r>
          </a:p>
          <a:p>
            <a:pPr lvl="0"/>
            <a:r>
              <a:rPr lang="fi-FI" sz="1600"/>
              <a:t>Kaikkia ryhmäläisiä on kohdeltava samalla tavalla, vaikka ryhmäläiset ovat erilaisia.</a:t>
            </a:r>
          </a:p>
          <a:p>
            <a:pPr lvl="0"/>
            <a:r>
              <a:rPr lang="fi-FI" sz="1600"/>
              <a:t>On ok, että ryhmänohjaajana ystävystyt joidenkin ryhmäläisten kanssa enemmän kuin toisten.</a:t>
            </a:r>
          </a:p>
          <a:p>
            <a:pPr lvl="0"/>
            <a:r>
              <a:rPr lang="fi-FI" sz="1600"/>
              <a:t>Ryhmänohjaajana sinua eivät koske samat säännöt kuin leiriläisiä.</a:t>
            </a:r>
          </a:p>
          <a:p>
            <a:pPr lvl="0"/>
            <a:r>
              <a:rPr lang="fi-FI" sz="1600"/>
              <a:t>Ryhmänohjaajana olet enemmän kaveri kuin auktoriteetti.</a:t>
            </a:r>
          </a:p>
          <a:p>
            <a:pPr lvl="0"/>
            <a:r>
              <a:rPr lang="fi-FI" sz="1600"/>
              <a:t>Ryhmänohjaajana sinun tulee aina toimia ohjaajien/työntekijöiden antamien ohjeiden mukaan, vaikka olisit eri mieltä.</a:t>
            </a:r>
          </a:p>
          <a:p>
            <a:pPr lvl="0"/>
            <a:r>
              <a:rPr lang="fi-FI" sz="1600"/>
              <a:t>Sinun on oltava valmis myöntämään virheesi ryhmäläisillesi.</a:t>
            </a:r>
          </a:p>
        </p:txBody>
      </p:sp>
      <p:sp>
        <p:nvSpPr>
          <p:cNvPr id="7" name="Sisällön paikkamerkki 6">
            <a:extLst>
              <a:ext uri="{FF2B5EF4-FFF2-40B4-BE49-F238E27FC236}">
                <a16:creationId xmlns:a16="http://schemas.microsoft.com/office/drawing/2014/main" id="{5AF92B18-08F8-6DC5-9622-4557BC8F99F7}"/>
              </a:ext>
            </a:extLst>
          </p:cNvPr>
          <p:cNvSpPr>
            <a:spLocks noGrp="1"/>
          </p:cNvSpPr>
          <p:nvPr>
            <p:ph sz="half" idx="2"/>
          </p:nvPr>
        </p:nvSpPr>
        <p:spPr>
          <a:xfrm>
            <a:off x="6200775" y="1371600"/>
            <a:ext cx="5257800" cy="4538541"/>
          </a:xfrm>
        </p:spPr>
        <p:txBody>
          <a:bodyPr>
            <a:normAutofit fontScale="92500"/>
          </a:bodyPr>
          <a:lstStyle/>
          <a:p>
            <a:pPr lvl="0"/>
            <a:r>
              <a:rPr lang="fi-FI"/>
              <a:t>Millaisia tarpeita väitteisiin liittyy (turvallisuuden tunne</a:t>
            </a:r>
            <a:r>
              <a:rPr lang="fi-FI" u="sng"/>
              <a:t>,</a:t>
            </a:r>
            <a:r>
              <a:rPr lang="fi-FI"/>
              <a:t> kuuluminen, arvostus, itseilmaisu)?</a:t>
            </a:r>
          </a:p>
          <a:p>
            <a:pPr lvl="0"/>
            <a:r>
              <a:rPr lang="fi-FI"/>
              <a:t>Millainen on hyvä ryhmänohjaaja?</a:t>
            </a:r>
          </a:p>
          <a:p>
            <a:pPr lvl="0"/>
            <a:r>
              <a:rPr lang="fi-FI"/>
              <a:t>Mitä taitoja voi harjoitella itse? </a:t>
            </a:r>
          </a:p>
          <a:p>
            <a:endParaRPr lang="fi-FI"/>
          </a:p>
        </p:txBody>
      </p:sp>
      <p:sp>
        <p:nvSpPr>
          <p:cNvPr id="4" name="Dian numeron paikkamerkki 3">
            <a:extLst>
              <a:ext uri="{FF2B5EF4-FFF2-40B4-BE49-F238E27FC236}">
                <a16:creationId xmlns:a16="http://schemas.microsoft.com/office/drawing/2014/main" id="{74436299-B54E-5668-449E-3E962CC330D3}"/>
              </a:ext>
            </a:extLst>
          </p:cNvPr>
          <p:cNvSpPr>
            <a:spLocks noGrp="1"/>
          </p:cNvSpPr>
          <p:nvPr>
            <p:ph type="sldNum" sz="quarter" idx="12"/>
          </p:nvPr>
        </p:nvSpPr>
        <p:spPr/>
        <p:txBody>
          <a:bodyPr/>
          <a:lstStyle/>
          <a:p>
            <a:fld id="{39B1186B-072D-6149-B4A5-B9C46365F353}" type="slidenum">
              <a:rPr lang="fi-FI" smtClean="0"/>
              <a:pPr/>
              <a:t>20</a:t>
            </a:fld>
            <a:endParaRPr lang="fi-FI"/>
          </a:p>
        </p:txBody>
      </p:sp>
    </p:spTree>
    <p:extLst>
      <p:ext uri="{BB962C8B-B14F-4D97-AF65-F5344CB8AC3E}">
        <p14:creationId xmlns:p14="http://schemas.microsoft.com/office/powerpoint/2010/main" val="1773486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BD084F1-5C1E-3E16-5F5F-3396D4ECA83C}"/>
              </a:ext>
            </a:extLst>
          </p:cNvPr>
          <p:cNvSpPr>
            <a:spLocks noGrp="1"/>
          </p:cNvSpPr>
          <p:nvPr>
            <p:ph type="title"/>
          </p:nvPr>
        </p:nvSpPr>
        <p:spPr/>
        <p:txBody>
          <a:bodyPr/>
          <a:lstStyle/>
          <a:p>
            <a:r>
              <a:rPr lang="fi-FI">
                <a:latin typeface="Aptos"/>
              </a:rPr>
              <a:t>Osa IV: Valtadilemmat</a:t>
            </a:r>
          </a:p>
        </p:txBody>
      </p:sp>
      <p:sp>
        <p:nvSpPr>
          <p:cNvPr id="5" name="Dian numeron paikkamerkki 4">
            <a:extLst>
              <a:ext uri="{FF2B5EF4-FFF2-40B4-BE49-F238E27FC236}">
                <a16:creationId xmlns:a16="http://schemas.microsoft.com/office/drawing/2014/main" id="{D86C902E-8ED2-4C48-95A0-37579E2DE597}"/>
              </a:ext>
            </a:extLst>
          </p:cNvPr>
          <p:cNvSpPr>
            <a:spLocks noGrp="1"/>
          </p:cNvSpPr>
          <p:nvPr>
            <p:ph type="sldNum" sz="quarter" idx="12"/>
          </p:nvPr>
        </p:nvSpPr>
        <p:spPr/>
        <p:txBody>
          <a:bodyPr/>
          <a:lstStyle/>
          <a:p>
            <a:fld id="{39B1186B-072D-6149-B4A5-B9C46365F353}" type="slidenum">
              <a:rPr lang="fi-FI" smtClean="0"/>
              <a:pPr/>
              <a:t>21</a:t>
            </a:fld>
            <a:endParaRPr lang="fi-FI"/>
          </a:p>
        </p:txBody>
      </p:sp>
    </p:spTree>
    <p:extLst>
      <p:ext uri="{BB962C8B-B14F-4D97-AF65-F5344CB8AC3E}">
        <p14:creationId xmlns:p14="http://schemas.microsoft.com/office/powerpoint/2010/main" val="232377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42C987D3-05A7-9424-DDEE-BCC2CE487C19}"/>
              </a:ext>
            </a:extLst>
          </p:cNvPr>
          <p:cNvSpPr>
            <a:spLocks noGrp="1"/>
          </p:cNvSpPr>
          <p:nvPr>
            <p:ph type="title"/>
          </p:nvPr>
        </p:nvSpPr>
        <p:spPr/>
        <p:txBody>
          <a:bodyPr/>
          <a:lstStyle/>
          <a:p>
            <a:r>
              <a:rPr lang="fi-FI">
                <a:latin typeface="Aptos"/>
              </a:rPr>
              <a:t>Työskentelyn kulku</a:t>
            </a:r>
            <a:endParaRPr lang="fi-FI"/>
          </a:p>
        </p:txBody>
      </p:sp>
      <p:sp>
        <p:nvSpPr>
          <p:cNvPr id="5" name="Sisällön paikkamerkki 4">
            <a:extLst>
              <a:ext uri="{FF2B5EF4-FFF2-40B4-BE49-F238E27FC236}">
                <a16:creationId xmlns:a16="http://schemas.microsoft.com/office/drawing/2014/main" id="{AA9AD9F4-890D-A01D-2545-E70F3DF4847D}"/>
              </a:ext>
            </a:extLst>
          </p:cNvPr>
          <p:cNvSpPr>
            <a:spLocks noGrp="1"/>
          </p:cNvSpPr>
          <p:nvPr>
            <p:ph idx="1"/>
          </p:nvPr>
        </p:nvSpPr>
        <p:spPr/>
        <p:txBody>
          <a:bodyPr vert="horz" lIns="91440" tIns="45720" rIns="91440" bIns="45720" rtlCol="0" anchor="t">
            <a:normAutofit fontScale="92500"/>
          </a:bodyPr>
          <a:lstStyle/>
          <a:p>
            <a:r>
              <a:rPr lang="fi-FI"/>
              <a:t>Jokainen ryhmä saa yhden valtadilemma tapauksen käsiteltäväksi</a:t>
            </a:r>
          </a:p>
          <a:p>
            <a:r>
              <a:rPr lang="fi-FI"/>
              <a:t>Tarkastele tapausta ja mieti, miten tilanteessa tulisi toimia. </a:t>
            </a:r>
          </a:p>
          <a:p>
            <a:r>
              <a:rPr lang="fi-FI"/>
              <a:t>Voit hyödyntää väkivallattoman vuorovaikutuksen vaiheita tässä harjoituksessa</a:t>
            </a:r>
          </a:p>
          <a:p>
            <a:r>
              <a:rPr lang="fi-FI">
                <a:latin typeface="Aptos Light"/>
              </a:rPr>
              <a:t>Ratkaisu ehdotukset puretaan yhdessä ryhmän kanssa</a:t>
            </a:r>
          </a:p>
        </p:txBody>
      </p:sp>
      <p:sp>
        <p:nvSpPr>
          <p:cNvPr id="3" name="Dian numeron paikkamerkki 2">
            <a:extLst>
              <a:ext uri="{FF2B5EF4-FFF2-40B4-BE49-F238E27FC236}">
                <a16:creationId xmlns:a16="http://schemas.microsoft.com/office/drawing/2014/main" id="{55D900DA-E403-D1EB-0B2B-28E96972B6AF}"/>
              </a:ext>
            </a:extLst>
          </p:cNvPr>
          <p:cNvSpPr>
            <a:spLocks noGrp="1"/>
          </p:cNvSpPr>
          <p:nvPr>
            <p:ph type="sldNum" sz="quarter" idx="12"/>
          </p:nvPr>
        </p:nvSpPr>
        <p:spPr/>
        <p:txBody>
          <a:bodyPr/>
          <a:lstStyle/>
          <a:p>
            <a:fld id="{39B1186B-072D-6149-B4A5-B9C46365F353}" type="slidenum">
              <a:rPr lang="fi-FI" smtClean="0"/>
              <a:pPr/>
              <a:t>22</a:t>
            </a:fld>
            <a:endParaRPr lang="fi-FI"/>
          </a:p>
        </p:txBody>
      </p:sp>
      <p:sp>
        <p:nvSpPr>
          <p:cNvPr id="6" name="Tekstin paikkamerkki 5">
            <a:extLst>
              <a:ext uri="{FF2B5EF4-FFF2-40B4-BE49-F238E27FC236}">
                <a16:creationId xmlns:a16="http://schemas.microsoft.com/office/drawing/2014/main" id="{11BAC6FE-4B6D-136D-4A3A-9B9B64EDC5E1}"/>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4045964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D030B-0F0B-F743-1452-B04CCE9897BA}"/>
            </a:ext>
          </a:extLst>
        </p:cNvPr>
        <p:cNvGrpSpPr/>
        <p:nvPr/>
      </p:nvGrpSpPr>
      <p:grpSpPr>
        <a:xfrm>
          <a:off x="0" y="0"/>
          <a:ext cx="0" cy="0"/>
          <a:chOff x="0" y="0"/>
          <a:chExt cx="0" cy="0"/>
        </a:xfrm>
      </p:grpSpPr>
      <p:sp>
        <p:nvSpPr>
          <p:cNvPr id="4" name="Otsikko 3">
            <a:extLst>
              <a:ext uri="{FF2B5EF4-FFF2-40B4-BE49-F238E27FC236}">
                <a16:creationId xmlns:a16="http://schemas.microsoft.com/office/drawing/2014/main" id="{D0D6FB08-845E-9FCC-394F-E6A0533744E5}"/>
              </a:ext>
            </a:extLst>
          </p:cNvPr>
          <p:cNvSpPr>
            <a:spLocks noGrp="1"/>
          </p:cNvSpPr>
          <p:nvPr>
            <p:ph type="title"/>
          </p:nvPr>
        </p:nvSpPr>
        <p:spPr>
          <a:xfrm>
            <a:off x="816219" y="732448"/>
            <a:ext cx="10515600" cy="1325563"/>
          </a:xfrm>
        </p:spPr>
        <p:txBody>
          <a:bodyPr/>
          <a:lstStyle/>
          <a:p>
            <a:r>
              <a:rPr lang="fi-FI"/>
              <a:t>Työskentelyn ohjeet</a:t>
            </a:r>
          </a:p>
        </p:txBody>
      </p:sp>
      <p:sp>
        <p:nvSpPr>
          <p:cNvPr id="5" name="Sisällön paikkamerkki 4">
            <a:extLst>
              <a:ext uri="{FF2B5EF4-FFF2-40B4-BE49-F238E27FC236}">
                <a16:creationId xmlns:a16="http://schemas.microsoft.com/office/drawing/2014/main" id="{EF02F82E-5D08-9B5E-BD0C-12297D9CC504}"/>
              </a:ext>
            </a:extLst>
          </p:cNvPr>
          <p:cNvSpPr>
            <a:spLocks noGrp="1"/>
          </p:cNvSpPr>
          <p:nvPr>
            <p:ph idx="1"/>
          </p:nvPr>
        </p:nvSpPr>
        <p:spPr>
          <a:xfrm>
            <a:off x="647702" y="2280870"/>
            <a:ext cx="7448894" cy="3643190"/>
          </a:xfrm>
        </p:spPr>
        <p:txBody>
          <a:bodyPr vert="horz" lIns="91440" tIns="45720" rIns="91440" bIns="45720" rtlCol="0" anchor="t">
            <a:normAutofit fontScale="92500" lnSpcReduction="10000"/>
          </a:bodyPr>
          <a:lstStyle/>
          <a:p>
            <a:r>
              <a:rPr lang="fi-FI"/>
              <a:t>Tarkastele dilemmaa väkivallattoman vuorovaikutuksen vaiheiden avulla ja valmistaudu esittelemään miten ratkaisitte tilanteen muulle ryhmälle. </a:t>
            </a:r>
            <a:r>
              <a:rPr lang="fi-FI" sz="1600"/>
              <a:t>(Ks. Harjoitus 1: Rakentavaan vuorovaikutukseen tutustuminen)</a:t>
            </a:r>
          </a:p>
          <a:p>
            <a:pPr lvl="0"/>
            <a:r>
              <a:rPr lang="fi-FI" sz="2600" b="1">
                <a:latin typeface="Aptos Light"/>
              </a:rPr>
              <a:t>Väkivallattoman vuorovaikutuksen vaiheet</a:t>
            </a:r>
          </a:p>
          <a:p>
            <a:pPr lvl="1"/>
            <a:r>
              <a:rPr lang="fi-FI" b="1"/>
              <a:t>Havainto</a:t>
            </a:r>
            <a:r>
              <a:rPr lang="fi-FI"/>
              <a:t>: Mitä tilanteessa todella tapahtui?</a:t>
            </a:r>
          </a:p>
          <a:p>
            <a:pPr lvl="1"/>
            <a:r>
              <a:rPr lang="fi-FI" b="1"/>
              <a:t>Tunteet</a:t>
            </a:r>
            <a:r>
              <a:rPr lang="fi-FI"/>
              <a:t>: Mitä tunteita tilanne herättää isosessa, entä ryhmäläisissä?</a:t>
            </a:r>
          </a:p>
          <a:p>
            <a:pPr lvl="1"/>
            <a:r>
              <a:rPr lang="fi-FI" b="1"/>
              <a:t>Tarpeet</a:t>
            </a:r>
            <a:r>
              <a:rPr lang="fi-FI"/>
              <a:t>: Mitä tarpeita kaikilla osapuolilla on?</a:t>
            </a:r>
          </a:p>
          <a:p>
            <a:pPr lvl="1"/>
            <a:r>
              <a:rPr lang="fi-FI" b="1"/>
              <a:t>Pyyntö</a:t>
            </a:r>
            <a:r>
              <a:rPr lang="fi-FI"/>
              <a:t>: Miten tilanteessa voisi toimia niin, että kaikkien tarpeet huomioidaan?</a:t>
            </a:r>
          </a:p>
          <a:p>
            <a:endParaRPr lang="fi-FI"/>
          </a:p>
        </p:txBody>
      </p:sp>
      <p:sp>
        <p:nvSpPr>
          <p:cNvPr id="3" name="Dian numeron paikkamerkki 2">
            <a:extLst>
              <a:ext uri="{FF2B5EF4-FFF2-40B4-BE49-F238E27FC236}">
                <a16:creationId xmlns:a16="http://schemas.microsoft.com/office/drawing/2014/main" id="{0F22222E-6061-C373-C73E-7E1CA096289B}"/>
              </a:ext>
            </a:extLst>
          </p:cNvPr>
          <p:cNvSpPr>
            <a:spLocks noGrp="1"/>
          </p:cNvSpPr>
          <p:nvPr>
            <p:ph type="sldNum" sz="quarter" idx="12"/>
          </p:nvPr>
        </p:nvSpPr>
        <p:spPr/>
        <p:txBody>
          <a:bodyPr/>
          <a:lstStyle/>
          <a:p>
            <a:fld id="{39B1186B-072D-6149-B4A5-B9C46365F353}" type="slidenum">
              <a:rPr lang="fi-FI" smtClean="0"/>
              <a:pPr/>
              <a:t>23</a:t>
            </a:fld>
            <a:endParaRPr lang="fi-FI"/>
          </a:p>
        </p:txBody>
      </p:sp>
      <p:sp>
        <p:nvSpPr>
          <p:cNvPr id="6" name="Tekstin paikkamerkki 5">
            <a:extLst>
              <a:ext uri="{FF2B5EF4-FFF2-40B4-BE49-F238E27FC236}">
                <a16:creationId xmlns:a16="http://schemas.microsoft.com/office/drawing/2014/main" id="{1A87AC78-FF50-8553-C703-AD0CBF5B9D53}"/>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3066464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5CA034-DD74-CA3C-5586-1F26FC6E8A78}"/>
              </a:ext>
            </a:extLst>
          </p:cNvPr>
          <p:cNvSpPr>
            <a:spLocks noGrp="1"/>
          </p:cNvSpPr>
          <p:nvPr>
            <p:ph type="title"/>
          </p:nvPr>
        </p:nvSpPr>
        <p:spPr/>
        <p:txBody>
          <a:bodyPr/>
          <a:lstStyle/>
          <a:p>
            <a:r>
              <a:rPr lang="fi-FI"/>
              <a:t>Valtadilemma I</a:t>
            </a:r>
          </a:p>
        </p:txBody>
      </p:sp>
      <p:sp>
        <p:nvSpPr>
          <p:cNvPr id="3" name="Sisällön paikkamerkki 2">
            <a:extLst>
              <a:ext uri="{FF2B5EF4-FFF2-40B4-BE49-F238E27FC236}">
                <a16:creationId xmlns:a16="http://schemas.microsoft.com/office/drawing/2014/main" id="{8C440F66-4BF2-29DD-920F-AD0B97A9C266}"/>
              </a:ext>
            </a:extLst>
          </p:cNvPr>
          <p:cNvSpPr>
            <a:spLocks noGrp="1"/>
          </p:cNvSpPr>
          <p:nvPr>
            <p:ph idx="1"/>
          </p:nvPr>
        </p:nvSpPr>
        <p:spPr/>
        <p:txBody>
          <a:bodyPr/>
          <a:lstStyle/>
          <a:p>
            <a:pPr marL="0" indent="0">
              <a:buNone/>
            </a:pPr>
            <a:r>
              <a:rPr lang="fi-FI"/>
              <a:t>Miten toimia, kun oma kaveri rikkoo yhteisiä sääntöjä?</a:t>
            </a:r>
          </a:p>
          <a:p>
            <a:pPr lvl="1"/>
            <a:r>
              <a:rPr lang="fi-FI"/>
              <a:t>Huomaat toisen ryhmänohjaajan päästävän oman ryhmänsä vapaa-ajalle etukäteen, vaikka yhdessä on sovittu, että työskentelystä ei lähdetä ennen sovittua aikarajaa.</a:t>
            </a:r>
          </a:p>
        </p:txBody>
      </p:sp>
      <p:sp>
        <p:nvSpPr>
          <p:cNvPr id="4" name="Dian numeron paikkamerkki 3">
            <a:extLst>
              <a:ext uri="{FF2B5EF4-FFF2-40B4-BE49-F238E27FC236}">
                <a16:creationId xmlns:a16="http://schemas.microsoft.com/office/drawing/2014/main" id="{20130250-4861-5B62-102D-98766B40E788}"/>
              </a:ext>
            </a:extLst>
          </p:cNvPr>
          <p:cNvSpPr>
            <a:spLocks noGrp="1"/>
          </p:cNvSpPr>
          <p:nvPr>
            <p:ph type="sldNum" sz="quarter" idx="12"/>
          </p:nvPr>
        </p:nvSpPr>
        <p:spPr/>
        <p:txBody>
          <a:bodyPr/>
          <a:lstStyle/>
          <a:p>
            <a:fld id="{39B1186B-072D-6149-B4A5-B9C46365F353}" type="slidenum">
              <a:rPr lang="fi-FI" smtClean="0"/>
              <a:pPr/>
              <a:t>24</a:t>
            </a:fld>
            <a:endParaRPr lang="fi-FI"/>
          </a:p>
        </p:txBody>
      </p:sp>
      <p:sp>
        <p:nvSpPr>
          <p:cNvPr id="5" name="Tekstin paikkamerkki 4">
            <a:extLst>
              <a:ext uri="{FF2B5EF4-FFF2-40B4-BE49-F238E27FC236}">
                <a16:creationId xmlns:a16="http://schemas.microsoft.com/office/drawing/2014/main" id="{921FF490-C450-62D8-1569-C34E0D12E8D6}"/>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2388270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B36B4-6BFC-ABC3-671B-ED8105A5685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D1F0B4E2-BB6E-8847-6AF7-C9FC6AA2F64C}"/>
              </a:ext>
            </a:extLst>
          </p:cNvPr>
          <p:cNvSpPr>
            <a:spLocks noGrp="1"/>
          </p:cNvSpPr>
          <p:nvPr>
            <p:ph type="title"/>
          </p:nvPr>
        </p:nvSpPr>
        <p:spPr/>
        <p:txBody>
          <a:bodyPr/>
          <a:lstStyle/>
          <a:p>
            <a:r>
              <a:rPr lang="fi-FI"/>
              <a:t>Valtadilemma II</a:t>
            </a:r>
          </a:p>
        </p:txBody>
      </p:sp>
      <p:sp>
        <p:nvSpPr>
          <p:cNvPr id="3" name="Sisällön paikkamerkki 2">
            <a:extLst>
              <a:ext uri="{FF2B5EF4-FFF2-40B4-BE49-F238E27FC236}">
                <a16:creationId xmlns:a16="http://schemas.microsoft.com/office/drawing/2014/main" id="{049C21FA-C3EB-AF17-12C0-AFCB7BA90B46}"/>
              </a:ext>
            </a:extLst>
          </p:cNvPr>
          <p:cNvSpPr>
            <a:spLocks noGrp="1"/>
          </p:cNvSpPr>
          <p:nvPr>
            <p:ph idx="1"/>
          </p:nvPr>
        </p:nvSpPr>
        <p:spPr/>
        <p:txBody>
          <a:bodyPr>
            <a:normAutofit/>
          </a:bodyPr>
          <a:lstStyle/>
          <a:p>
            <a:r>
              <a:rPr lang="fi-FI"/>
              <a:t>Mitä tehdä, kun ryhmä ei innostu suunnittelemastasi toiminnasta?</a:t>
            </a:r>
          </a:p>
          <a:p>
            <a:pPr lvl="1"/>
            <a:r>
              <a:rPr lang="fi-FI"/>
              <a:t>Yhdessä suunniteltu ohjelma ei innosta ryhmäsi suosittua leiriläistä ollenkaan ja hän haluaisi ennemmin tehdä jotain muuta. Muutama muu ryhmäläinen haluaisi selvästi aloittaa suunnitellun ohjelman toteuttamisen, mutta huomaat heidän katsovan mallia suositusta leiriläisestä.</a:t>
            </a:r>
          </a:p>
        </p:txBody>
      </p:sp>
      <p:sp>
        <p:nvSpPr>
          <p:cNvPr id="4" name="Dian numeron paikkamerkki 3">
            <a:extLst>
              <a:ext uri="{FF2B5EF4-FFF2-40B4-BE49-F238E27FC236}">
                <a16:creationId xmlns:a16="http://schemas.microsoft.com/office/drawing/2014/main" id="{77083C7D-7291-BE4D-9298-69BD051AD6DF}"/>
              </a:ext>
            </a:extLst>
          </p:cNvPr>
          <p:cNvSpPr>
            <a:spLocks noGrp="1"/>
          </p:cNvSpPr>
          <p:nvPr>
            <p:ph type="sldNum" sz="quarter" idx="12"/>
          </p:nvPr>
        </p:nvSpPr>
        <p:spPr/>
        <p:txBody>
          <a:bodyPr/>
          <a:lstStyle/>
          <a:p>
            <a:fld id="{39B1186B-072D-6149-B4A5-B9C46365F353}" type="slidenum">
              <a:rPr lang="fi-FI" smtClean="0"/>
              <a:pPr/>
              <a:t>25</a:t>
            </a:fld>
            <a:endParaRPr lang="fi-FI"/>
          </a:p>
        </p:txBody>
      </p:sp>
      <p:sp>
        <p:nvSpPr>
          <p:cNvPr id="5" name="Tekstin paikkamerkki 4">
            <a:extLst>
              <a:ext uri="{FF2B5EF4-FFF2-40B4-BE49-F238E27FC236}">
                <a16:creationId xmlns:a16="http://schemas.microsoft.com/office/drawing/2014/main" id="{9A4C4D4B-FA45-65B3-8C08-9468249F6FD2}"/>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2442711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325F0-9319-E2BD-8C2B-1EDA22F59013}"/>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40CE54E-FD11-879B-FA0F-00E7A34FB466}"/>
              </a:ext>
            </a:extLst>
          </p:cNvPr>
          <p:cNvSpPr>
            <a:spLocks noGrp="1"/>
          </p:cNvSpPr>
          <p:nvPr>
            <p:ph type="title"/>
          </p:nvPr>
        </p:nvSpPr>
        <p:spPr/>
        <p:txBody>
          <a:bodyPr/>
          <a:lstStyle/>
          <a:p>
            <a:r>
              <a:rPr lang="fi-FI"/>
              <a:t>Valtadilemma III</a:t>
            </a:r>
          </a:p>
        </p:txBody>
      </p:sp>
      <p:sp>
        <p:nvSpPr>
          <p:cNvPr id="3" name="Sisällön paikkamerkki 2">
            <a:extLst>
              <a:ext uri="{FF2B5EF4-FFF2-40B4-BE49-F238E27FC236}">
                <a16:creationId xmlns:a16="http://schemas.microsoft.com/office/drawing/2014/main" id="{C6C23897-12B7-B06C-2E41-0857A1A5A3D3}"/>
              </a:ext>
            </a:extLst>
          </p:cNvPr>
          <p:cNvSpPr>
            <a:spLocks noGrp="1"/>
          </p:cNvSpPr>
          <p:nvPr>
            <p:ph idx="1"/>
          </p:nvPr>
        </p:nvSpPr>
        <p:spPr/>
        <p:txBody>
          <a:bodyPr>
            <a:normAutofit/>
          </a:bodyPr>
          <a:lstStyle/>
          <a:p>
            <a:r>
              <a:rPr lang="fi-FI"/>
              <a:t>Miten suhtautua tilanteeseen, jossa joku ryhmäläinen haastaa auktoriteettiasi?</a:t>
            </a:r>
          </a:p>
          <a:p>
            <a:pPr lvl="1"/>
            <a:r>
              <a:rPr lang="fi-FI"/>
              <a:t>Leiriläinen on aikaisemmissa ryhmätyöskentelyissä jättänyt tehtävän muiden tehtäväksi, ja muutama ryhmäläinen on tullut sanomaan sinulle asiasta. Yrität saada ryhmäläisen kantamaan oman osansa ryhmätyöstä, mutta hän kieltäytyy. </a:t>
            </a:r>
          </a:p>
          <a:p>
            <a:endParaRPr lang="fi-FI"/>
          </a:p>
        </p:txBody>
      </p:sp>
      <p:sp>
        <p:nvSpPr>
          <p:cNvPr id="4" name="Dian numeron paikkamerkki 3">
            <a:extLst>
              <a:ext uri="{FF2B5EF4-FFF2-40B4-BE49-F238E27FC236}">
                <a16:creationId xmlns:a16="http://schemas.microsoft.com/office/drawing/2014/main" id="{BEE93AC7-FB77-0A2D-E9F6-9E87D4940CFD}"/>
              </a:ext>
            </a:extLst>
          </p:cNvPr>
          <p:cNvSpPr>
            <a:spLocks noGrp="1"/>
          </p:cNvSpPr>
          <p:nvPr>
            <p:ph type="sldNum" sz="quarter" idx="12"/>
          </p:nvPr>
        </p:nvSpPr>
        <p:spPr/>
        <p:txBody>
          <a:bodyPr/>
          <a:lstStyle/>
          <a:p>
            <a:fld id="{39B1186B-072D-6149-B4A5-B9C46365F353}" type="slidenum">
              <a:rPr lang="fi-FI" smtClean="0"/>
              <a:pPr/>
              <a:t>26</a:t>
            </a:fld>
            <a:endParaRPr lang="fi-FI"/>
          </a:p>
        </p:txBody>
      </p:sp>
      <p:sp>
        <p:nvSpPr>
          <p:cNvPr id="5" name="Tekstin paikkamerkki 4">
            <a:extLst>
              <a:ext uri="{FF2B5EF4-FFF2-40B4-BE49-F238E27FC236}">
                <a16:creationId xmlns:a16="http://schemas.microsoft.com/office/drawing/2014/main" id="{D29CD9C4-F7A0-1CE4-2845-453051D24FE2}"/>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26104102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F6613-F950-494E-5043-61134AF41D9E}"/>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8D92C860-B366-6D4C-052F-42C479A4550E}"/>
              </a:ext>
            </a:extLst>
          </p:cNvPr>
          <p:cNvSpPr>
            <a:spLocks noGrp="1"/>
          </p:cNvSpPr>
          <p:nvPr>
            <p:ph type="title"/>
          </p:nvPr>
        </p:nvSpPr>
        <p:spPr/>
        <p:txBody>
          <a:bodyPr/>
          <a:lstStyle/>
          <a:p>
            <a:r>
              <a:rPr lang="fi-FI"/>
              <a:t>Valtadilemma IV</a:t>
            </a:r>
          </a:p>
        </p:txBody>
      </p:sp>
      <p:sp>
        <p:nvSpPr>
          <p:cNvPr id="3" name="Sisällön paikkamerkki 2">
            <a:extLst>
              <a:ext uri="{FF2B5EF4-FFF2-40B4-BE49-F238E27FC236}">
                <a16:creationId xmlns:a16="http://schemas.microsoft.com/office/drawing/2014/main" id="{019E487A-96D7-3916-5AD4-2A1F945BE3F4}"/>
              </a:ext>
            </a:extLst>
          </p:cNvPr>
          <p:cNvSpPr>
            <a:spLocks noGrp="1"/>
          </p:cNvSpPr>
          <p:nvPr>
            <p:ph idx="1"/>
          </p:nvPr>
        </p:nvSpPr>
        <p:spPr/>
        <p:txBody>
          <a:bodyPr>
            <a:normAutofit/>
          </a:bodyPr>
          <a:lstStyle/>
          <a:p>
            <a:r>
              <a:rPr lang="fi-FI"/>
              <a:t>Kuinka toimia, jos huomaat suosivasi joitakin ryhmäläisiä?</a:t>
            </a:r>
          </a:p>
          <a:p>
            <a:pPr lvl="1"/>
            <a:r>
              <a:rPr lang="fi-FI"/>
              <a:t>Ryhmänohjaajakollegasi kertoo sinulle, että yksi ryhmäläisistäsi on tullut kertomaan, että kokee, että suosit toista ryhmäläistä, ja tämä ryhmäläinen pääsee paljon muita helpommalla yhteisessä toiminnassa.</a:t>
            </a:r>
          </a:p>
          <a:p>
            <a:endParaRPr lang="fi-FI"/>
          </a:p>
        </p:txBody>
      </p:sp>
      <p:sp>
        <p:nvSpPr>
          <p:cNvPr id="4" name="Dian numeron paikkamerkki 3">
            <a:extLst>
              <a:ext uri="{FF2B5EF4-FFF2-40B4-BE49-F238E27FC236}">
                <a16:creationId xmlns:a16="http://schemas.microsoft.com/office/drawing/2014/main" id="{C4E3D8F8-C7E7-989D-968B-8618C019B9D9}"/>
              </a:ext>
            </a:extLst>
          </p:cNvPr>
          <p:cNvSpPr>
            <a:spLocks noGrp="1"/>
          </p:cNvSpPr>
          <p:nvPr>
            <p:ph type="sldNum" sz="quarter" idx="12"/>
          </p:nvPr>
        </p:nvSpPr>
        <p:spPr/>
        <p:txBody>
          <a:bodyPr/>
          <a:lstStyle/>
          <a:p>
            <a:fld id="{39B1186B-072D-6149-B4A5-B9C46365F353}" type="slidenum">
              <a:rPr lang="fi-FI" smtClean="0"/>
              <a:pPr/>
              <a:t>27</a:t>
            </a:fld>
            <a:endParaRPr lang="fi-FI"/>
          </a:p>
        </p:txBody>
      </p:sp>
      <p:sp>
        <p:nvSpPr>
          <p:cNvPr id="5" name="Tekstin paikkamerkki 4">
            <a:extLst>
              <a:ext uri="{FF2B5EF4-FFF2-40B4-BE49-F238E27FC236}">
                <a16:creationId xmlns:a16="http://schemas.microsoft.com/office/drawing/2014/main" id="{06F4B744-95F7-EBFD-01A0-FD93F632A20F}"/>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18113763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numeron paikkamerkki 1">
            <a:extLst>
              <a:ext uri="{FF2B5EF4-FFF2-40B4-BE49-F238E27FC236}">
                <a16:creationId xmlns:a16="http://schemas.microsoft.com/office/drawing/2014/main" id="{0C407448-A86B-96BB-F99F-C8B599190CCA}"/>
              </a:ext>
            </a:extLst>
          </p:cNvPr>
          <p:cNvSpPr>
            <a:spLocks noGrp="1"/>
          </p:cNvSpPr>
          <p:nvPr>
            <p:ph type="sldNum" sz="quarter" idx="4294967295"/>
          </p:nvPr>
        </p:nvSpPr>
        <p:spPr>
          <a:xfrm>
            <a:off x="10871200" y="365125"/>
            <a:ext cx="939800" cy="365125"/>
          </a:xfrm>
        </p:spPr>
        <p:txBody>
          <a:bodyPr/>
          <a:lstStyle/>
          <a:p>
            <a:fld id="{B05B39EE-992B-1B42-906E-CF1BC3B356A5}" type="slidenum">
              <a:rPr lang="fi-FI" smtClean="0"/>
              <a:pPr/>
              <a:t>28</a:t>
            </a:fld>
            <a:endParaRPr lang="fi-FI"/>
          </a:p>
        </p:txBody>
      </p:sp>
    </p:spTree>
    <p:extLst>
      <p:ext uri="{BB962C8B-B14F-4D97-AF65-F5344CB8AC3E}">
        <p14:creationId xmlns:p14="http://schemas.microsoft.com/office/powerpoint/2010/main" val="88578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26EC77-EDAA-0226-1A8A-92CE971A7134}"/>
              </a:ext>
            </a:extLst>
          </p:cNvPr>
          <p:cNvSpPr>
            <a:spLocks noGrp="1"/>
          </p:cNvSpPr>
          <p:nvPr>
            <p:ph type="title"/>
          </p:nvPr>
        </p:nvSpPr>
        <p:spPr/>
        <p:txBody>
          <a:bodyPr/>
          <a:lstStyle/>
          <a:p>
            <a:r>
              <a:rPr lang="fi-FI" dirty="0"/>
              <a:t>Tavoitteet:</a:t>
            </a:r>
          </a:p>
        </p:txBody>
      </p:sp>
      <p:sp>
        <p:nvSpPr>
          <p:cNvPr id="3" name="Sisällön paikkamerkki 2">
            <a:extLst>
              <a:ext uri="{FF2B5EF4-FFF2-40B4-BE49-F238E27FC236}">
                <a16:creationId xmlns:a16="http://schemas.microsoft.com/office/drawing/2014/main" id="{7B45A1E7-0DD9-581B-581E-EBED61531CA0}"/>
              </a:ext>
            </a:extLst>
          </p:cNvPr>
          <p:cNvSpPr>
            <a:spLocks noGrp="1"/>
          </p:cNvSpPr>
          <p:nvPr>
            <p:ph idx="1"/>
          </p:nvPr>
        </p:nvSpPr>
        <p:spPr/>
        <p:txBody>
          <a:bodyPr vert="horz" lIns="91440" tIns="45720" rIns="91440" bIns="45720" rtlCol="0" anchor="t">
            <a:normAutofit/>
          </a:bodyPr>
          <a:lstStyle/>
          <a:p>
            <a:r>
              <a:rPr lang="fi-FI"/>
              <a:t>Antaa valmiuksia ryhmänohjaajalle tiedostaa oman asemansa valta ja vastuu.</a:t>
            </a:r>
          </a:p>
          <a:p>
            <a:r>
              <a:rPr lang="fi-FI"/>
              <a:t>Kehittää itsereflektioon ja kommunikointiin tarvittavia taitoja.</a:t>
            </a:r>
          </a:p>
          <a:p>
            <a:endParaRPr lang="fi-FI"/>
          </a:p>
        </p:txBody>
      </p:sp>
      <p:sp>
        <p:nvSpPr>
          <p:cNvPr id="4" name="Dian numeron paikkamerkki 3">
            <a:extLst>
              <a:ext uri="{FF2B5EF4-FFF2-40B4-BE49-F238E27FC236}">
                <a16:creationId xmlns:a16="http://schemas.microsoft.com/office/drawing/2014/main" id="{811F3AF9-E951-69CC-B680-C0F2E50C029A}"/>
              </a:ext>
            </a:extLst>
          </p:cNvPr>
          <p:cNvSpPr>
            <a:spLocks noGrp="1"/>
          </p:cNvSpPr>
          <p:nvPr>
            <p:ph type="sldNum" sz="quarter" idx="12"/>
          </p:nvPr>
        </p:nvSpPr>
        <p:spPr/>
        <p:txBody>
          <a:bodyPr/>
          <a:lstStyle/>
          <a:p>
            <a:fld id="{39B1186B-072D-6149-B4A5-B9C46365F353}" type="slidenum">
              <a:rPr lang="fi-FI" smtClean="0"/>
              <a:pPr/>
              <a:t>3</a:t>
            </a:fld>
            <a:endParaRPr lang="fi-FI"/>
          </a:p>
        </p:txBody>
      </p:sp>
      <p:sp>
        <p:nvSpPr>
          <p:cNvPr id="5" name="Tekstin paikkamerkki 4">
            <a:extLst>
              <a:ext uri="{FF2B5EF4-FFF2-40B4-BE49-F238E27FC236}">
                <a16:creationId xmlns:a16="http://schemas.microsoft.com/office/drawing/2014/main" id="{FDBF8005-C3B9-4F3D-E7BB-083196A210A2}"/>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2988517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909DEC98-3A20-3217-EEB4-37039B2CAD88}"/>
              </a:ext>
            </a:extLst>
          </p:cNvPr>
          <p:cNvSpPr>
            <a:spLocks noGrp="1"/>
          </p:cNvSpPr>
          <p:nvPr>
            <p:ph type="title"/>
          </p:nvPr>
        </p:nvSpPr>
        <p:spPr/>
        <p:txBody>
          <a:bodyPr/>
          <a:lstStyle/>
          <a:p>
            <a:r>
              <a:rPr lang="fi-FI">
                <a:latin typeface="Aptos"/>
              </a:rPr>
              <a:t>Osa I: Alustus</a:t>
            </a:r>
            <a:endParaRPr lang="fi-FI" dirty="0"/>
          </a:p>
        </p:txBody>
      </p:sp>
      <p:sp>
        <p:nvSpPr>
          <p:cNvPr id="4" name="Dian numeron paikkamerkki 3">
            <a:extLst>
              <a:ext uri="{FF2B5EF4-FFF2-40B4-BE49-F238E27FC236}">
                <a16:creationId xmlns:a16="http://schemas.microsoft.com/office/drawing/2014/main" id="{9318A506-A38A-7A4D-B40C-3D6EB2F8C7BB}"/>
              </a:ext>
            </a:extLst>
          </p:cNvPr>
          <p:cNvSpPr>
            <a:spLocks noGrp="1"/>
          </p:cNvSpPr>
          <p:nvPr>
            <p:ph type="sldNum" sz="quarter" idx="12"/>
          </p:nvPr>
        </p:nvSpPr>
        <p:spPr/>
        <p:txBody>
          <a:bodyPr/>
          <a:lstStyle/>
          <a:p>
            <a:fld id="{39B1186B-072D-6149-B4A5-B9C46365F353}" type="slidenum">
              <a:rPr lang="fi-FI" smtClean="0"/>
              <a:pPr/>
              <a:t>4</a:t>
            </a:fld>
            <a:endParaRPr lang="fi-FI"/>
          </a:p>
        </p:txBody>
      </p:sp>
    </p:spTree>
    <p:extLst>
      <p:ext uri="{BB962C8B-B14F-4D97-AF65-F5344CB8AC3E}">
        <p14:creationId xmlns:p14="http://schemas.microsoft.com/office/powerpoint/2010/main" val="1037376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E86485-B3D7-655D-A125-9676E02F8D0B}"/>
              </a:ext>
            </a:extLst>
          </p:cNvPr>
          <p:cNvSpPr>
            <a:spLocks noGrp="1"/>
          </p:cNvSpPr>
          <p:nvPr>
            <p:ph type="title"/>
          </p:nvPr>
        </p:nvSpPr>
        <p:spPr/>
        <p:txBody>
          <a:bodyPr/>
          <a:lstStyle/>
          <a:p>
            <a:r>
              <a:rPr lang="fi-FI"/>
              <a:t>Mitä valta-asema tarkoittaa:</a:t>
            </a:r>
          </a:p>
        </p:txBody>
      </p:sp>
      <p:sp>
        <p:nvSpPr>
          <p:cNvPr id="3" name="Sisällön paikkamerkki 2">
            <a:extLst>
              <a:ext uri="{FF2B5EF4-FFF2-40B4-BE49-F238E27FC236}">
                <a16:creationId xmlns:a16="http://schemas.microsoft.com/office/drawing/2014/main" id="{BB17C5D0-FD31-DE12-8B5E-B359388CEFF1}"/>
              </a:ext>
            </a:extLst>
          </p:cNvPr>
          <p:cNvSpPr>
            <a:spLocks noGrp="1"/>
          </p:cNvSpPr>
          <p:nvPr>
            <p:ph idx="1"/>
          </p:nvPr>
        </p:nvSpPr>
        <p:spPr/>
        <p:txBody>
          <a:bodyPr>
            <a:normAutofit lnSpcReduction="10000"/>
          </a:bodyPr>
          <a:lstStyle/>
          <a:p>
            <a:r>
              <a:rPr lang="fi-FI"/>
              <a:t>Ryhmänohjaaja on nuoremmille esikuva, josta he ottavat mallia omassa toiminnassaan.</a:t>
            </a:r>
          </a:p>
          <a:p>
            <a:r>
              <a:rPr lang="fi-FI"/>
              <a:t>Hänellä on merkittävä rooli ryhmän tavassa toimia ja suhtautua yhteiseen tekemiseen sekä järjestettävään toimintaan.</a:t>
            </a:r>
          </a:p>
          <a:p>
            <a:r>
              <a:rPr lang="fi-FI"/>
              <a:t>Nuoret katsovat ryhmänohjaajaa ylöspäin ja hakevat häneltä hyväksyntää.</a:t>
            </a:r>
          </a:p>
          <a:p>
            <a:endParaRPr lang="fi-FI"/>
          </a:p>
        </p:txBody>
      </p:sp>
      <p:sp>
        <p:nvSpPr>
          <p:cNvPr id="4" name="Dian numeron paikkamerkki 3">
            <a:extLst>
              <a:ext uri="{FF2B5EF4-FFF2-40B4-BE49-F238E27FC236}">
                <a16:creationId xmlns:a16="http://schemas.microsoft.com/office/drawing/2014/main" id="{14232C90-F9BB-2B22-6AB1-87EA580D66A1}"/>
              </a:ext>
            </a:extLst>
          </p:cNvPr>
          <p:cNvSpPr>
            <a:spLocks noGrp="1"/>
          </p:cNvSpPr>
          <p:nvPr>
            <p:ph type="sldNum" sz="quarter" idx="12"/>
          </p:nvPr>
        </p:nvSpPr>
        <p:spPr/>
        <p:txBody>
          <a:bodyPr/>
          <a:lstStyle/>
          <a:p>
            <a:fld id="{39B1186B-072D-6149-B4A5-B9C46365F353}" type="slidenum">
              <a:rPr lang="fi-FI" smtClean="0"/>
              <a:pPr/>
              <a:t>5</a:t>
            </a:fld>
            <a:endParaRPr lang="fi-FI"/>
          </a:p>
        </p:txBody>
      </p:sp>
      <p:sp>
        <p:nvSpPr>
          <p:cNvPr id="5" name="Tekstin paikkamerkki 4">
            <a:extLst>
              <a:ext uri="{FF2B5EF4-FFF2-40B4-BE49-F238E27FC236}">
                <a16:creationId xmlns:a16="http://schemas.microsoft.com/office/drawing/2014/main" id="{2004A12B-4388-A516-6518-10E92DF8CE9C}"/>
              </a:ext>
            </a:extLst>
          </p:cNvPr>
          <p:cNvSpPr>
            <a:spLocks noGrp="1"/>
          </p:cNvSpPr>
          <p:nvPr>
            <p:ph type="body" sz="half" idx="2"/>
          </p:nvPr>
        </p:nvSpPr>
        <p:spPr/>
        <p:txBody>
          <a:bodyPr/>
          <a:lstStyle/>
          <a:p>
            <a:endParaRPr lang="fi-FI"/>
          </a:p>
        </p:txBody>
      </p:sp>
      <p:pic>
        <p:nvPicPr>
          <p:cNvPr id="7" name="Kuva 6" descr="Kuva, joka sisältää kohteen sydän, luovuus&#10;&#10;Tekoälyllä luotu sisältö voi olla virheellistä.">
            <a:extLst>
              <a:ext uri="{FF2B5EF4-FFF2-40B4-BE49-F238E27FC236}">
                <a16:creationId xmlns:a16="http://schemas.microsoft.com/office/drawing/2014/main" id="{7934696D-2500-625D-1D1B-D46974DF5447}"/>
              </a:ext>
            </a:extLst>
          </p:cNvPr>
          <p:cNvPicPr>
            <a:picLocks noChangeAspect="1"/>
          </p:cNvPicPr>
          <p:nvPr/>
        </p:nvPicPr>
        <p:blipFill>
          <a:blip r:embed="rId2"/>
          <a:stretch>
            <a:fillRect/>
          </a:stretch>
        </p:blipFill>
        <p:spPr>
          <a:xfrm>
            <a:off x="9188911" y="3277148"/>
            <a:ext cx="1469371" cy="1064028"/>
          </a:xfrm>
          <a:prstGeom prst="rect">
            <a:avLst/>
          </a:prstGeom>
        </p:spPr>
      </p:pic>
    </p:spTree>
    <p:extLst>
      <p:ext uri="{BB962C8B-B14F-4D97-AF65-F5344CB8AC3E}">
        <p14:creationId xmlns:p14="http://schemas.microsoft.com/office/powerpoint/2010/main" val="3126773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E415964-717E-1918-D910-E3FBE1033B58}"/>
              </a:ext>
            </a:extLst>
          </p:cNvPr>
          <p:cNvSpPr>
            <a:spLocks noGrp="1"/>
          </p:cNvSpPr>
          <p:nvPr>
            <p:ph type="title"/>
          </p:nvPr>
        </p:nvSpPr>
        <p:spPr/>
        <p:txBody>
          <a:bodyPr/>
          <a:lstStyle/>
          <a:p>
            <a:r>
              <a:rPr lang="fi-FI">
                <a:latin typeface="Aptos"/>
              </a:rPr>
              <a:t>Valta-asema näkyy: </a:t>
            </a:r>
            <a:br>
              <a:rPr lang="fi-FI">
                <a:latin typeface="Aptos"/>
              </a:rPr>
            </a:br>
            <a:r>
              <a:rPr lang="fi-FI">
                <a:latin typeface="Aptos"/>
              </a:rPr>
              <a:t>sosiaalisena vaikutusvaltana</a:t>
            </a:r>
          </a:p>
        </p:txBody>
      </p:sp>
      <p:sp>
        <p:nvSpPr>
          <p:cNvPr id="3" name="Sisällön paikkamerkki 2">
            <a:extLst>
              <a:ext uri="{FF2B5EF4-FFF2-40B4-BE49-F238E27FC236}">
                <a16:creationId xmlns:a16="http://schemas.microsoft.com/office/drawing/2014/main" id="{727704D7-CA9A-7132-82DE-A546389E1090}"/>
              </a:ext>
            </a:extLst>
          </p:cNvPr>
          <p:cNvSpPr>
            <a:spLocks noGrp="1"/>
          </p:cNvSpPr>
          <p:nvPr>
            <p:ph idx="1"/>
          </p:nvPr>
        </p:nvSpPr>
        <p:spPr/>
        <p:txBody>
          <a:bodyPr/>
          <a:lstStyle/>
          <a:p>
            <a:r>
              <a:rPr lang="fi-FI"/>
              <a:t>Ryhmänohjaajan mielipiteet ja asenteet vaikuttavat nuoriin voimakkaasti.</a:t>
            </a:r>
          </a:p>
          <a:p>
            <a:r>
              <a:rPr lang="fi-FI"/>
              <a:t>Nuoret saattavat matkia ryhmänohjaajan käyttäytymistä ja pukeutumista.</a:t>
            </a:r>
          </a:p>
          <a:p>
            <a:r>
              <a:rPr lang="fi-FI"/>
              <a:t>Ryhmän sosiaaliset arvojärjestykset muodostuvat pitkälti ryhmänohjaajan toiminnan ympärille.</a:t>
            </a:r>
          </a:p>
        </p:txBody>
      </p:sp>
      <p:sp>
        <p:nvSpPr>
          <p:cNvPr id="4" name="Dian numeron paikkamerkki 3">
            <a:extLst>
              <a:ext uri="{FF2B5EF4-FFF2-40B4-BE49-F238E27FC236}">
                <a16:creationId xmlns:a16="http://schemas.microsoft.com/office/drawing/2014/main" id="{7067DD2F-3C94-B0B8-F61E-388412D2E732}"/>
              </a:ext>
            </a:extLst>
          </p:cNvPr>
          <p:cNvSpPr>
            <a:spLocks noGrp="1"/>
          </p:cNvSpPr>
          <p:nvPr>
            <p:ph type="sldNum" sz="quarter" idx="12"/>
          </p:nvPr>
        </p:nvSpPr>
        <p:spPr/>
        <p:txBody>
          <a:bodyPr/>
          <a:lstStyle/>
          <a:p>
            <a:fld id="{39B1186B-072D-6149-B4A5-B9C46365F353}" type="slidenum">
              <a:rPr lang="fi-FI" smtClean="0"/>
              <a:pPr/>
              <a:t>6</a:t>
            </a:fld>
            <a:endParaRPr lang="fi-FI"/>
          </a:p>
        </p:txBody>
      </p:sp>
      <p:sp>
        <p:nvSpPr>
          <p:cNvPr id="5" name="Tekstin paikkamerkki 4">
            <a:extLst>
              <a:ext uri="{FF2B5EF4-FFF2-40B4-BE49-F238E27FC236}">
                <a16:creationId xmlns:a16="http://schemas.microsoft.com/office/drawing/2014/main" id="{72C9B1B4-0619-8FC0-C24B-2A3D7CDA4F1D}"/>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4052431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A1DD2B-C3C5-CF3D-0545-1B978C1906C4}"/>
              </a:ext>
            </a:extLst>
          </p:cNvPr>
          <p:cNvSpPr>
            <a:spLocks noGrp="1"/>
          </p:cNvSpPr>
          <p:nvPr>
            <p:ph type="title"/>
          </p:nvPr>
        </p:nvSpPr>
        <p:spPr/>
        <p:txBody>
          <a:bodyPr/>
          <a:lstStyle/>
          <a:p>
            <a:r>
              <a:rPr lang="fi-FI">
                <a:latin typeface="Aptos"/>
              </a:rPr>
              <a:t>Valta-asema näkyy: </a:t>
            </a:r>
            <a:br>
              <a:rPr lang="fi-FI">
                <a:latin typeface="Aptos"/>
              </a:rPr>
            </a:br>
            <a:r>
              <a:rPr lang="fi-FI">
                <a:latin typeface="Aptos"/>
              </a:rPr>
              <a:t>emotionaalisena vaikutusvaltana</a:t>
            </a:r>
          </a:p>
        </p:txBody>
      </p:sp>
      <p:sp>
        <p:nvSpPr>
          <p:cNvPr id="3" name="Sisällön paikkamerkki 2">
            <a:extLst>
              <a:ext uri="{FF2B5EF4-FFF2-40B4-BE49-F238E27FC236}">
                <a16:creationId xmlns:a16="http://schemas.microsoft.com/office/drawing/2014/main" id="{E022AF12-8420-10EB-8E84-7D5CFBFE9471}"/>
              </a:ext>
            </a:extLst>
          </p:cNvPr>
          <p:cNvSpPr>
            <a:spLocks noGrp="1"/>
          </p:cNvSpPr>
          <p:nvPr>
            <p:ph idx="1"/>
          </p:nvPr>
        </p:nvSpPr>
        <p:spPr/>
        <p:txBody>
          <a:bodyPr/>
          <a:lstStyle/>
          <a:p>
            <a:r>
              <a:rPr lang="fi-FI"/>
              <a:t>Ryhmänohjaajan hyväksyntä on nuorille tärkeää.</a:t>
            </a:r>
          </a:p>
          <a:p>
            <a:r>
              <a:rPr lang="fi-FI"/>
              <a:t>Ryhmänohjaajan suhtautuminen vaikuttaa nuorten itsetuntoon ja ryhmässä toimimiseen.</a:t>
            </a:r>
          </a:p>
          <a:p>
            <a:r>
              <a:rPr lang="fi-FI"/>
              <a:t>Positiivinen ja negatiivinen palaute on nuorelle merkityksellistä.</a:t>
            </a:r>
          </a:p>
        </p:txBody>
      </p:sp>
      <p:sp>
        <p:nvSpPr>
          <p:cNvPr id="4" name="Dian numeron paikkamerkki 3">
            <a:extLst>
              <a:ext uri="{FF2B5EF4-FFF2-40B4-BE49-F238E27FC236}">
                <a16:creationId xmlns:a16="http://schemas.microsoft.com/office/drawing/2014/main" id="{1223548B-CEA8-4788-5921-FB694136099F}"/>
              </a:ext>
            </a:extLst>
          </p:cNvPr>
          <p:cNvSpPr>
            <a:spLocks noGrp="1"/>
          </p:cNvSpPr>
          <p:nvPr>
            <p:ph type="sldNum" sz="quarter" idx="12"/>
          </p:nvPr>
        </p:nvSpPr>
        <p:spPr/>
        <p:txBody>
          <a:bodyPr/>
          <a:lstStyle/>
          <a:p>
            <a:fld id="{39B1186B-072D-6149-B4A5-B9C46365F353}" type="slidenum">
              <a:rPr lang="fi-FI" smtClean="0"/>
              <a:pPr/>
              <a:t>7</a:t>
            </a:fld>
            <a:endParaRPr lang="fi-FI"/>
          </a:p>
        </p:txBody>
      </p:sp>
      <p:sp>
        <p:nvSpPr>
          <p:cNvPr id="5" name="Tekstin paikkamerkki 4">
            <a:extLst>
              <a:ext uri="{FF2B5EF4-FFF2-40B4-BE49-F238E27FC236}">
                <a16:creationId xmlns:a16="http://schemas.microsoft.com/office/drawing/2014/main" id="{DDC0E792-25BB-256E-AB67-1F4DA7CAC764}"/>
              </a:ext>
            </a:extLst>
          </p:cNvPr>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90360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F988DDF-2D03-9103-5BC8-EF558C27365A}"/>
              </a:ext>
            </a:extLst>
          </p:cNvPr>
          <p:cNvSpPr>
            <a:spLocks noGrp="1"/>
          </p:cNvSpPr>
          <p:nvPr>
            <p:ph type="title"/>
          </p:nvPr>
        </p:nvSpPr>
        <p:spPr/>
        <p:txBody>
          <a:bodyPr/>
          <a:lstStyle/>
          <a:p>
            <a:r>
              <a:rPr lang="fi-FI">
                <a:latin typeface="Aptos"/>
              </a:rPr>
              <a:t>Osa II: Oman valta-aseman tunnistaminen </a:t>
            </a:r>
          </a:p>
        </p:txBody>
      </p:sp>
      <p:sp>
        <p:nvSpPr>
          <p:cNvPr id="3" name="Dian numeron paikkamerkki 2">
            <a:extLst>
              <a:ext uri="{FF2B5EF4-FFF2-40B4-BE49-F238E27FC236}">
                <a16:creationId xmlns:a16="http://schemas.microsoft.com/office/drawing/2014/main" id="{B9BACF0D-9CDF-F8D3-2831-8357D87B1ECC}"/>
              </a:ext>
            </a:extLst>
          </p:cNvPr>
          <p:cNvSpPr>
            <a:spLocks noGrp="1"/>
          </p:cNvSpPr>
          <p:nvPr>
            <p:ph type="sldNum" sz="quarter" idx="12"/>
          </p:nvPr>
        </p:nvSpPr>
        <p:spPr/>
        <p:txBody>
          <a:bodyPr/>
          <a:lstStyle/>
          <a:p>
            <a:fld id="{39B1186B-072D-6149-B4A5-B9C46365F353}" type="slidenum">
              <a:rPr lang="fi-FI" smtClean="0"/>
              <a:pPr/>
              <a:t>8</a:t>
            </a:fld>
            <a:endParaRPr lang="fi-FI"/>
          </a:p>
        </p:txBody>
      </p:sp>
    </p:spTree>
    <p:extLst>
      <p:ext uri="{BB962C8B-B14F-4D97-AF65-F5344CB8AC3E}">
        <p14:creationId xmlns:p14="http://schemas.microsoft.com/office/powerpoint/2010/main" val="2895820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6C05DBB8-C970-3E25-EAC1-491303A09364}"/>
              </a:ext>
            </a:extLst>
          </p:cNvPr>
          <p:cNvSpPr>
            <a:spLocks noGrp="1"/>
          </p:cNvSpPr>
          <p:nvPr>
            <p:ph type="title"/>
          </p:nvPr>
        </p:nvSpPr>
        <p:spPr>
          <a:xfrm>
            <a:off x="825500" y="365125"/>
            <a:ext cx="10515600" cy="1325563"/>
          </a:xfrm>
        </p:spPr>
        <p:txBody>
          <a:bodyPr/>
          <a:lstStyle/>
          <a:p>
            <a:r>
              <a:rPr lang="fi-FI"/>
              <a:t>Vaihe A:Ympyröi positiivista vallankäyttöä tarkoittavat sanat</a:t>
            </a:r>
          </a:p>
        </p:txBody>
      </p:sp>
      <p:sp>
        <p:nvSpPr>
          <p:cNvPr id="3" name="Dian numeron paikkamerkki 2">
            <a:extLst>
              <a:ext uri="{FF2B5EF4-FFF2-40B4-BE49-F238E27FC236}">
                <a16:creationId xmlns:a16="http://schemas.microsoft.com/office/drawing/2014/main" id="{27D5C307-6484-192C-4934-5DAD6807F90A}"/>
              </a:ext>
            </a:extLst>
          </p:cNvPr>
          <p:cNvSpPr>
            <a:spLocks noGrp="1"/>
          </p:cNvSpPr>
          <p:nvPr>
            <p:ph type="sldNum" sz="quarter" idx="12"/>
          </p:nvPr>
        </p:nvSpPr>
        <p:spPr/>
        <p:txBody>
          <a:bodyPr/>
          <a:lstStyle/>
          <a:p>
            <a:fld id="{39B1186B-072D-6149-B4A5-B9C46365F353}" type="slidenum">
              <a:rPr lang="fi-FI" smtClean="0"/>
              <a:pPr/>
              <a:t>9</a:t>
            </a:fld>
            <a:endParaRPr lang="fi-FI"/>
          </a:p>
        </p:txBody>
      </p:sp>
      <p:pic>
        <p:nvPicPr>
          <p:cNvPr id="7" name="Sisällön paikkamerkki 6" descr="Kuva, joka sisältää kohteen teksti, kuvakaappaus, Fontti, algebra&#10;&#10;Tekoälyllä luotu sisältö voi olla virheellistä.">
            <a:extLst>
              <a:ext uri="{FF2B5EF4-FFF2-40B4-BE49-F238E27FC236}">
                <a16:creationId xmlns:a16="http://schemas.microsoft.com/office/drawing/2014/main" id="{66014A0B-56CD-576B-743B-77AA67ECA61F}"/>
              </a:ext>
            </a:extLst>
          </p:cNvPr>
          <p:cNvPicPr>
            <a:picLocks noGrp="1" noChangeAspect="1"/>
          </p:cNvPicPr>
          <p:nvPr>
            <p:ph idx="1"/>
          </p:nvPr>
        </p:nvPicPr>
        <p:blipFill>
          <a:blip r:embed="rId2"/>
          <a:stretch>
            <a:fillRect/>
          </a:stretch>
        </p:blipFill>
        <p:spPr>
          <a:xfrm>
            <a:off x="1647824" y="1532024"/>
            <a:ext cx="8277225" cy="4670136"/>
          </a:xfrm>
          <a:prstGeom prst="rect">
            <a:avLst/>
          </a:prstGeom>
        </p:spPr>
      </p:pic>
    </p:spTree>
    <p:extLst>
      <p:ext uri="{BB962C8B-B14F-4D97-AF65-F5344CB8AC3E}">
        <p14:creationId xmlns:p14="http://schemas.microsoft.com/office/powerpoint/2010/main" val="2028834591"/>
      </p:ext>
    </p:extLst>
  </p:cSld>
  <p:clrMapOvr>
    <a:masterClrMapping/>
  </p:clrMapOvr>
</p:sld>
</file>

<file path=ppt/theme/theme1.xml><?xml version="1.0" encoding="utf-8"?>
<a:theme xmlns:a="http://schemas.openxmlformats.org/drawingml/2006/main" name="Office-teema">
  <a:themeElements>
    <a:clrScheme name="Mukautetut 1">
      <a:dk1>
        <a:srgbClr val="0A0A0A"/>
      </a:dk1>
      <a:lt1>
        <a:srgbClr val="FFFFFF"/>
      </a:lt1>
      <a:dk2>
        <a:srgbClr val="0E2841"/>
      </a:dk2>
      <a:lt2>
        <a:srgbClr val="E8E8E8"/>
      </a:lt2>
      <a:accent1>
        <a:srgbClr val="009874"/>
      </a:accent1>
      <a:accent2>
        <a:srgbClr val="A0C363"/>
      </a:accent2>
      <a:accent3>
        <a:srgbClr val="F297A2"/>
      </a:accent3>
      <a:accent4>
        <a:srgbClr val="0F9ED5"/>
      </a:accent4>
      <a:accent5>
        <a:srgbClr val="A02B93"/>
      </a:accent5>
      <a:accent6>
        <a:srgbClr val="4EA72E"/>
      </a:accent6>
      <a:hlink>
        <a:srgbClr val="467886"/>
      </a:hlink>
      <a:folHlink>
        <a:srgbClr val="0000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B4037EA391FF4AAA843A737DA36A63" ma:contentTypeVersion="13" ma:contentTypeDescription="Create a new document." ma:contentTypeScope="" ma:versionID="5be48ecedf0548502a0d7421423b2ef6">
  <xsd:schema xmlns:xsd="http://www.w3.org/2001/XMLSchema" xmlns:xs="http://www.w3.org/2001/XMLSchema" xmlns:p="http://schemas.microsoft.com/office/2006/metadata/properties" xmlns:ns2="1a0848d9-47ef-439d-b887-e9f845d890c3" xmlns:ns3="06b23d8e-829f-4a5b-bed9-1bb49db387f3" targetNamespace="http://schemas.microsoft.com/office/2006/metadata/properties" ma:root="true" ma:fieldsID="8343f8805d7c78791edc96447991bda4" ns2:_="" ns3:_="">
    <xsd:import namespace="1a0848d9-47ef-439d-b887-e9f845d890c3"/>
    <xsd:import namespace="06b23d8e-829f-4a5b-bed9-1bb49db387f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0848d9-47ef-439d-b887-e9f845d890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b1c7862-3d52-44c0-8c69-b47b0b23882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b23d8e-829f-4a5b-bed9-1bb49db387f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e6f55ae-bc06-4a4d-a1ac-b508b5f14e94}" ma:internalName="TaxCatchAll" ma:showField="CatchAllData" ma:web="06b23d8e-829f-4a5b-bed9-1bb49db387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a0848d9-47ef-439d-b887-e9f845d890c3">
      <Terms xmlns="http://schemas.microsoft.com/office/infopath/2007/PartnerControls"/>
    </lcf76f155ced4ddcb4097134ff3c332f>
    <TaxCatchAll xmlns="06b23d8e-829f-4a5b-bed9-1bb49db387f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4AE13A-A09C-4684-877C-75A360DD0D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0848d9-47ef-439d-b887-e9f845d890c3"/>
    <ds:schemaRef ds:uri="06b23d8e-829f-4a5b-bed9-1bb49db387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496232F-2E05-4A88-9E80-F27C6F49EE91}">
  <ds:schemaRefs>
    <ds:schemaRef ds:uri="http://schemas.microsoft.com/office/2006/documentManagement/types"/>
    <ds:schemaRef ds:uri="http://schemas.microsoft.com/office/2006/metadata/properties"/>
    <ds:schemaRef ds:uri="http://purl.org/dc/dcmitype/"/>
    <ds:schemaRef ds:uri="1a0848d9-47ef-439d-b887-e9f845d890c3"/>
    <ds:schemaRef ds:uri="http://www.w3.org/XML/1998/namespace"/>
    <ds:schemaRef ds:uri="06b23d8e-829f-4a5b-bed9-1bb49db387f3"/>
    <ds:schemaRef ds:uri="http://purl.org/dc/elements/1.1/"/>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54E322C8-BE16-43CF-B082-27D149EEA1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910</Words>
  <Application>Microsoft Office PowerPoint</Application>
  <PresentationFormat>Laajakuva</PresentationFormat>
  <Paragraphs>133</Paragraphs>
  <Slides>28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28</vt:i4>
      </vt:variant>
    </vt:vector>
  </HeadingPairs>
  <TitlesOfParts>
    <vt:vector size="32" baseType="lpstr">
      <vt:lpstr>Aptos</vt:lpstr>
      <vt:lpstr>Aptos Light</vt:lpstr>
      <vt:lpstr>Arial</vt:lpstr>
      <vt:lpstr>Office-teema</vt:lpstr>
      <vt:lpstr>Ryhmänohjaajan  valta-asema</vt:lpstr>
      <vt:lpstr>Harjoituksen kulku</vt:lpstr>
      <vt:lpstr>Tavoitteet:</vt:lpstr>
      <vt:lpstr>Osa I: Alustus</vt:lpstr>
      <vt:lpstr>Mitä valta-asema tarkoittaa:</vt:lpstr>
      <vt:lpstr>Valta-asema näkyy:  sosiaalisena vaikutusvaltana</vt:lpstr>
      <vt:lpstr>Valta-asema näkyy:  emotionaalisena vaikutusvaltana</vt:lpstr>
      <vt:lpstr>Osa II: Oman valta-aseman tunnistaminen </vt:lpstr>
      <vt:lpstr>Vaihe A:Ympyröi positiivista vallankäyttöä tarkoittavat sanat</vt:lpstr>
      <vt:lpstr>Ympyröi positiivista vallankäyttöä tarkoittavat sanat ratkaisu</vt:lpstr>
      <vt:lpstr>Purku</vt:lpstr>
      <vt:lpstr>Vaihe B: Yksilöpohdinta vallankäyttö</vt:lpstr>
      <vt:lpstr>Paripohdinta</vt:lpstr>
      <vt:lpstr>Purku</vt:lpstr>
      <vt:lpstr>Osa III: Ryhmänohjaajan rooli, valta ja vastuu </vt:lpstr>
      <vt:lpstr>Janatyöskentely</vt:lpstr>
      <vt:lpstr>Väitteet 1</vt:lpstr>
      <vt:lpstr>Väitteet 2</vt:lpstr>
      <vt:lpstr>Väitteet 3</vt:lpstr>
      <vt:lpstr>Harjoituksen purku:</vt:lpstr>
      <vt:lpstr>Osa IV: Valtadilemmat</vt:lpstr>
      <vt:lpstr>Työskentelyn kulku</vt:lpstr>
      <vt:lpstr>Työskentelyn ohjeet</vt:lpstr>
      <vt:lpstr>Valtadilemma I</vt:lpstr>
      <vt:lpstr>Valtadilemma II</vt:lpstr>
      <vt:lpstr>Valtadilemma III</vt:lpstr>
      <vt:lpstr>Valtadilemma IV</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Hörkkö</dc:creator>
  <cp:lastModifiedBy>Matero Tero</cp:lastModifiedBy>
  <cp:revision>2</cp:revision>
  <dcterms:created xsi:type="dcterms:W3CDTF">2026-01-23T12:10:08Z</dcterms:created>
  <dcterms:modified xsi:type="dcterms:W3CDTF">2026-02-18T13:45:48Z</dcterms:modified>
  <cp:contentStatus>Valmis</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0x010100C1B4037EA391FF4AAA843A737DA36A63</vt:lpwstr>
  </property>
  <property fmtid="{D5CDD505-2E9C-101B-9397-08002B2CF9AE}" pid="3" name="MediaServiceImageTags">
    <vt:lpwstr/>
  </property>
  <property fmtid="{D5CDD505-2E9C-101B-9397-08002B2CF9AE}" pid="4" name="_MarkAsFinal">
    <vt:bool>true</vt:bool>
  </property>
</Properties>
</file>