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sldIdLst>
    <p:sldId id="262" r:id="rId2"/>
    <p:sldId id="257" r:id="rId3"/>
    <p:sldId id="286" r:id="rId4"/>
    <p:sldId id="258" r:id="rId5"/>
    <p:sldId id="260" r:id="rId6"/>
    <p:sldId id="287" r:id="rId7"/>
    <p:sldId id="284" r:id="rId8"/>
    <p:sldId id="265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263" r:id="rId24"/>
  </p:sldIdLst>
  <p:sldSz cx="12192000" cy="6858000"/>
  <p:notesSz cx="6808788" cy="99409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94633"/>
  </p:normalViewPr>
  <p:slideViewPr>
    <p:cSldViewPr snapToGrid="0">
      <p:cViewPr varScale="1">
        <p:scale>
          <a:sx n="59" d="100"/>
          <a:sy n="59" d="100"/>
        </p:scale>
        <p:origin x="12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267B4-9ADB-B94F-8DDD-66899AAEEBB3}" type="datetimeFigureOut">
              <a:rPr lang="fi-FI" smtClean="0"/>
              <a:t>23.2.2026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EEF10-ADEB-2D4D-ABE0-54582FE958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114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Kuva, joka sisältää kohteen vaate, Ihmisen kasvot, henkilö&#10;&#10;Tekoälyllä luotu sisältö voi olla virheellistä.">
            <a:extLst>
              <a:ext uri="{FF2B5EF4-FFF2-40B4-BE49-F238E27FC236}">
                <a16:creationId xmlns:a16="http://schemas.microsoft.com/office/drawing/2014/main" id="{0297C116-BB2D-872E-33C1-2C9CDAFB35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20A04E2-C7F0-5790-25DF-09915F666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2373" y="2079834"/>
            <a:ext cx="5970105" cy="2052776"/>
          </a:xfrm>
        </p:spPr>
        <p:txBody>
          <a:bodyPr anchor="b"/>
          <a:lstStyle>
            <a:lvl1pPr algn="l">
              <a:defRPr sz="4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3" name="Kuva 2" descr="Kuva, joka sisältää kohteen Fontti, teksti, Grafiikka, kuvakaappaus&#10;&#10;Tekoälyllä luotu sisältö voi olla virheellistä.">
            <a:extLst>
              <a:ext uri="{FF2B5EF4-FFF2-40B4-BE49-F238E27FC236}">
                <a16:creationId xmlns:a16="http://schemas.microsoft.com/office/drawing/2014/main" id="{F7ADBB13-2865-D43B-2600-07A4591602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24091"/>
          <a:stretch>
            <a:fillRect/>
          </a:stretch>
        </p:blipFill>
        <p:spPr>
          <a:xfrm>
            <a:off x="3422373" y="4126791"/>
            <a:ext cx="3393456" cy="1143000"/>
          </a:xfrm>
          <a:prstGeom prst="rect">
            <a:avLst/>
          </a:prstGeom>
        </p:spPr>
      </p:pic>
      <p:pic>
        <p:nvPicPr>
          <p:cNvPr id="6" name="Kuva 5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D5282AFA-D917-E8D9-AB11-3287D987E3E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815829" y="4675620"/>
            <a:ext cx="1769288" cy="310401"/>
          </a:xfrm>
          <a:prstGeom prst="rect">
            <a:avLst/>
          </a:prstGeom>
        </p:spPr>
      </p:pic>
      <p:pic>
        <p:nvPicPr>
          <p:cNvPr id="12" name="Kuva 11" descr="Kuva, joka sisältää kohteen Grafiikka, graafinen suunnittelu, Fontti, ympyrä&#10;&#10;Tekoälyllä luotu sisältö voi olla virheellistä.">
            <a:extLst>
              <a:ext uri="{FF2B5EF4-FFF2-40B4-BE49-F238E27FC236}">
                <a16:creationId xmlns:a16="http://schemas.microsoft.com/office/drawing/2014/main" id="{09D65B07-9003-7C95-0C3D-6177043CD00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623791" y="432822"/>
            <a:ext cx="981481" cy="90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830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E9F6A5-968A-0B82-BC2F-6591FE45F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4140"/>
            <a:ext cx="10515600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15AD7E-FEEE-2AEC-CE5B-E782FE7B5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544639"/>
            <a:ext cx="7258395" cy="3379421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AC8B6B-C485-1779-9828-FBD08E705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A3F688-284F-DC50-C5F1-1DC437F13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59516" y="2544639"/>
            <a:ext cx="2994283" cy="1661601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5" name="Kuva 4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D84EA56A-D81D-EFA6-03E8-692912BB0A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7" name="Kuva 6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B3D33CBA-5C56-6BCE-51DB-E8FBFE97F0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83686" y="6244497"/>
            <a:ext cx="1336185" cy="23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09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sumennus&#10;&#10;Tekoälyllä luotu sisältö voi olla virheellistä.">
            <a:extLst>
              <a:ext uri="{FF2B5EF4-FFF2-40B4-BE49-F238E27FC236}">
                <a16:creationId xmlns:a16="http://schemas.microsoft.com/office/drawing/2014/main" id="{7BB3CF77-A06F-1E99-FE43-79192C7A0B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2192000" cy="5870308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E039516-0A43-33DA-F121-18AECEB728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9"/>
            <a:ext cx="10515600" cy="21198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fi-FI" dirty="0"/>
              <a:t>Muokkaa välilehden otsikkoa.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4597F1-E247-6E28-6ADC-DFE849A54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3" name="Kuva 2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7BA6DE8C-1D73-46A5-32A0-C2828410D36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4" name="Kuva 3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50C91BE1-CBD3-BEDA-CA87-D7E38BC46CC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383686" y="6244497"/>
            <a:ext cx="1336185" cy="23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49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78B78D-B98D-0EE2-8C71-503F0C94D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5237"/>
            <a:ext cx="10515600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4DB1AE-2C74-3918-C261-CF9AEEECF0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45737"/>
            <a:ext cx="5181600" cy="3354878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EF35BB-8CF5-67D5-5EAD-4523D408D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45737"/>
            <a:ext cx="5181600" cy="3354878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DE2228-1C5F-557B-AEB6-9DB79621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5" name="Kuva 4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10BF3C6A-5BC9-3E2A-5810-0795921AF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6" name="Kuva 5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5CA7D22B-1A28-8ABF-946C-C8201DFDD6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83686" y="6244497"/>
            <a:ext cx="1336185" cy="23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57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2209AC-8954-8DC6-BD9D-AC11DAE4E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330981-3A85-E6E9-97F8-B1737D19F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F9B8C2-E42D-7E0C-F592-826A3E74C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313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5A884CD-7012-BD09-EB19-56605B1B8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 i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F7BF21E-A229-A42B-DA0D-6FCF70E75B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313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68BE514-30FD-DF0A-4AAA-2BE7FCFC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7" name="Kuva 6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CA34A3F4-5A56-2415-3F4A-1C906205B4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8" name="Kuva 7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D3887024-9CE9-4842-F8A7-F967325481F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83686" y="6244497"/>
            <a:ext cx="1336185" cy="23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30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7A6919-85FD-E5EA-F6EF-539419B65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4CDE0F5-228E-0842-FC1E-026F6AE52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39B1186B-072D-6149-B4A5-B9C46365F353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7" name="Kuva 6" descr="Kuva, joka sisältää kohteen Grafiikka, Fontti, graafinen suunnittelu, kuvakaappaus&#10;&#10;Tekoälyllä luotu sisältö voi olla virheellistä.">
            <a:extLst>
              <a:ext uri="{FF2B5EF4-FFF2-40B4-BE49-F238E27FC236}">
                <a16:creationId xmlns:a16="http://schemas.microsoft.com/office/drawing/2014/main" id="{CDE36A9E-00ED-7BA3-5A2F-C63A8C441A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0313" y="6133418"/>
            <a:ext cx="2604860" cy="422016"/>
          </a:xfrm>
          <a:prstGeom prst="rect">
            <a:avLst/>
          </a:prstGeom>
        </p:spPr>
      </p:pic>
      <p:pic>
        <p:nvPicPr>
          <p:cNvPr id="8" name="Kuva 7" descr="Kuva, joka sisältää kohteen Fontti, Grafiikka, graafinen suunnittelu, teksti&#10;&#10;Tekoälyllä luotu sisältö voi olla virheellistä.">
            <a:extLst>
              <a:ext uri="{FF2B5EF4-FFF2-40B4-BE49-F238E27FC236}">
                <a16:creationId xmlns:a16="http://schemas.microsoft.com/office/drawing/2014/main" id="{7F0FCADF-A31D-A1EA-45E5-0414B8D159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83686" y="6244497"/>
            <a:ext cx="1336185" cy="23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52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5236672-8741-742B-FED3-F07DFF6651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B39EE-992B-1B42-906E-CF1BC3B356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4" name="Kuva 3" descr="Kuva, joka sisältää kohteen Fontti, teksti, Grafiikka, kuvakaappaus&#10;&#10;Tekoälyllä luotu sisältö voi olla virheellistä.">
            <a:extLst>
              <a:ext uri="{FF2B5EF4-FFF2-40B4-BE49-F238E27FC236}">
                <a16:creationId xmlns:a16="http://schemas.microsoft.com/office/drawing/2014/main" id="{D477D29A-F679-2E9D-842E-64B871AC6C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3498"/>
          <a:stretch>
            <a:fillRect/>
          </a:stretch>
        </p:blipFill>
        <p:spPr>
          <a:xfrm>
            <a:off x="2481218" y="2715489"/>
            <a:ext cx="6767745" cy="1671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5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D03FA10-65AF-6642-CCBF-3C70E488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5C08AE-1E47-FCBB-5E90-A6018D5AF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08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FC0471-D1C0-A5A4-A614-50D1C93547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1200" y="365125"/>
            <a:ext cx="939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B05B39EE-992B-1B42-906E-CF1BC3B356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 descr="Kuva, joka sisältää kohteen Grafiikka, Fontti, graafinen suunnittelu, typografia&#10;&#10;Tekoälyllä luotu sisältö voi olla virheellistä.">
            <a:extLst>
              <a:ext uri="{FF2B5EF4-FFF2-40B4-BE49-F238E27FC236}">
                <a16:creationId xmlns:a16="http://schemas.microsoft.com/office/drawing/2014/main" id="{85602FE9-A712-53E3-16C4-36456602E56C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733448" y="6151778"/>
            <a:ext cx="1843914" cy="38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21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0C463"/>
        </a:buClr>
        <a:buFont typeface="Arial" panose="020B0604020202020204" pitchFamily="34" charset="0"/>
        <a:buChar char="•"/>
        <a:defRPr sz="28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24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20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18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0C463"/>
        </a:buClr>
        <a:buFont typeface="Arial" panose="020B0604020202020204" pitchFamily="34" charset="0"/>
        <a:buChar char="•"/>
        <a:defRPr sz="1800" b="0" i="0" kern="1200" spc="0">
          <a:solidFill>
            <a:schemeClr val="tx1">
              <a:lumMod val="90000"/>
              <a:lumOff val="10000"/>
            </a:schemeClr>
          </a:solidFill>
          <a:latin typeface="Aptos Light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1ABB0E-E231-510C-C37E-F947CFB69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2373" y="2079833"/>
            <a:ext cx="5970105" cy="1697509"/>
          </a:xfrm>
        </p:spPr>
        <p:txBody>
          <a:bodyPr>
            <a:normAutofit/>
          </a:bodyPr>
          <a:lstStyle/>
          <a:p>
            <a:r>
              <a:rPr lang="fi-FI" dirty="0"/>
              <a:t>Sovintoa someen!</a:t>
            </a:r>
          </a:p>
        </p:txBody>
      </p:sp>
    </p:spTree>
    <p:extLst>
      <p:ext uri="{BB962C8B-B14F-4D97-AF65-F5344CB8AC3E}">
        <p14:creationId xmlns:p14="http://schemas.microsoft.com/office/powerpoint/2010/main" val="1242416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6E68B-B244-CF9C-345D-BF960F43E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B5FD37-929F-0E13-C43C-9AB7C37E0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/>
          <a:lstStyle/>
          <a:p>
            <a:r>
              <a:rPr lang="fi-FI" dirty="0"/>
              <a:t>Video 3: Kaiken takana on algoritmi?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7C020A-627F-C290-F503-1663A0896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207182"/>
            <a:ext cx="9622970" cy="3379421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Oletko huomannut omassa somessasi, miten tiettyjen sisältöjen katsominen vaikuttaa somenäkymääsi? </a:t>
            </a:r>
          </a:p>
          <a:p>
            <a:pPr fontAlgn="base"/>
            <a:r>
              <a:rPr lang="fi-FI" dirty="0"/>
              <a:t>Millaista somesisältöä algoritmit meille tarjoavat, jos ne nojautuvat ihmisten viehätykseen draamaan ja voimakkaisiin tunteisiin? </a:t>
            </a:r>
          </a:p>
          <a:p>
            <a:pPr fontAlgn="base"/>
            <a:r>
              <a:rPr lang="fi-FI" dirty="0"/>
              <a:t>Millainen oma ihannesomesi olisi? Miten voimme vaikuttaa sellaisen luomiseen omilla teoillamme? 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33E234E-D80B-C1E7-FA93-89EC39BDD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5303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0BB80-44D2-377D-8419-1CED43E84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D09411-92F0-8F35-CDF2-C3D70A743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/>
          <a:lstStyle/>
          <a:p>
            <a:r>
              <a:rPr lang="fi-FI" dirty="0"/>
              <a:t>Video 4: Sensuuri sananvapauden tiellä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D5C69B-46E7-8C95-72F1-D56BDF96D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36070"/>
            <a:ext cx="10308770" cy="3801732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fi-FI" b="1" dirty="0"/>
              <a:t>Taustaa:</a:t>
            </a:r>
          </a:p>
          <a:p>
            <a:pPr fontAlgn="base"/>
            <a:r>
              <a:rPr lang="fi-FI" dirty="0"/>
              <a:t>Video käsittelee Israelin palestiinalaisalueille harjoittamaa sensuuria. Sen ymmärtämiseksi käymme ensin läpi Israelin ja palestiinalaisalueiden konfliktin syitä ja sen kärjistynyttä luonnetta.</a:t>
            </a:r>
          </a:p>
          <a:p>
            <a:pPr fontAlgn="base"/>
            <a:r>
              <a:rPr lang="fi-FI" dirty="0"/>
              <a:t>On hyvä huomata,  että </a:t>
            </a:r>
            <a:r>
              <a:rPr lang="fi-FI" dirty="0" err="1"/>
              <a:t>Nidaan</a:t>
            </a:r>
            <a:r>
              <a:rPr lang="fi-FI" dirty="0"/>
              <a:t> videolla kertoma kumpuaa henkilökohtaisesta kokemuksesta ja tilanteesta, joka on vaikuttanut moniin palestiinalaisiin paitsi nykyhetkessä niin myös vuosikymmenien ajan. Siksi myös osa videon sanavalinnoista heijastelee sitä, miten vakavana ja tuskallisena palestiinalais-yhteisöt tilannetta pitävät.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E23B486-0E14-81FC-6C73-1AC1B1354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037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B6A-51DC-8356-84D9-7A8088D38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BDB2C5-404F-1FD7-7D52-2AF23121B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/>
          <a:lstStyle/>
          <a:p>
            <a:r>
              <a:rPr lang="fi-FI" dirty="0"/>
              <a:t>Video 4: Sensuuri sananvapauden tiellä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9F8D63-5559-F060-B405-CA2EAE11C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36070"/>
            <a:ext cx="10308770" cy="3801732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Miten sensuuri somessa on näkynyt palestiinalaisten elämässä? (</a:t>
            </a:r>
            <a:r>
              <a:rPr lang="fi-FI" dirty="0" err="1"/>
              <a:t>Nidaan</a:t>
            </a:r>
            <a:r>
              <a:rPr lang="fi-FI" dirty="0"/>
              <a:t> puheenvuoro) </a:t>
            </a:r>
          </a:p>
          <a:p>
            <a:pPr fontAlgn="base"/>
            <a:r>
              <a:rPr lang="fi-FI" dirty="0"/>
              <a:t>Oletteko törmänneet siihen, millä tavoin sensuuria harjoitetaan somessa? </a:t>
            </a:r>
          </a:p>
          <a:p>
            <a:pPr fontAlgn="base"/>
            <a:r>
              <a:rPr lang="fi-FI" dirty="0"/>
              <a:t>Millaisia ongelmia aktivismille sensuuri aiheuttaa?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94AE698-A961-54E2-247E-033DF11B6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7334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0173B-5D08-E38C-3C8B-03FF8D855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984EAF-0E1A-96CC-12EA-AC35C9DB9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958334"/>
            <a:ext cx="10515600" cy="1325563"/>
          </a:xfrm>
        </p:spPr>
        <p:txBody>
          <a:bodyPr/>
          <a:lstStyle/>
          <a:p>
            <a:r>
              <a:rPr lang="fi-FI" dirty="0"/>
              <a:t>Video 5: Nuorten poliittinen toimijuus somessa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AD4EE6-9862-EA95-B303-FC3063BAD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511982"/>
            <a:ext cx="7258395" cy="3379421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Millaisia poliittisen osallistumisen muotoja Hanna mainitsee? </a:t>
            </a:r>
          </a:p>
          <a:p>
            <a:pPr fontAlgn="base"/>
            <a:r>
              <a:rPr lang="fi-FI" dirty="0"/>
              <a:t>Miten polarisaatio vaikuttaa nuorten vaikuttamistoimintaan? 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DCFA44C-FCEB-6FAF-27AB-7DD7303FF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13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826DFBF-52A6-5D48-2CA1-FD3C3A262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218714" y="2511982"/>
            <a:ext cx="3592286" cy="2386590"/>
          </a:xfrm>
        </p:spPr>
        <p:txBody>
          <a:bodyPr>
            <a:normAutofit/>
          </a:bodyPr>
          <a:lstStyle/>
          <a:p>
            <a:r>
              <a:rPr lang="fi-FI" b="1" u="sng" dirty="0"/>
              <a:t>Polarisaatiolla </a:t>
            </a:r>
            <a:r>
              <a:rPr lang="fi-FI" b="1" dirty="0"/>
              <a:t>tarkoitetaan yhteiskunnallista vastakkainasettelua, jossa kansalaiset ja mielipiteet jakautuvat vastakkaisiin ryhmiin.</a:t>
            </a:r>
          </a:p>
        </p:txBody>
      </p:sp>
    </p:spTree>
    <p:extLst>
      <p:ext uri="{BB962C8B-B14F-4D97-AF65-F5344CB8AC3E}">
        <p14:creationId xmlns:p14="http://schemas.microsoft.com/office/powerpoint/2010/main" val="3598302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01C8B-DF38-8D57-AAB8-1338AE05D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3A7A1B-C90D-46C3-194C-C2A2F9232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515600" cy="1325563"/>
          </a:xfrm>
        </p:spPr>
        <p:txBody>
          <a:bodyPr/>
          <a:lstStyle/>
          <a:p>
            <a:r>
              <a:rPr lang="fi-FI" dirty="0"/>
              <a:t>Video 6: Ääriliikkeet somessa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AF5229-BC4D-8F6E-63A6-40B7E5256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65514"/>
            <a:ext cx="11168743" cy="4386943"/>
          </a:xfrm>
        </p:spPr>
        <p:txBody>
          <a:bodyPr>
            <a:normAutofit fontScale="77500" lnSpcReduction="20000"/>
          </a:bodyPr>
          <a:lstStyle/>
          <a:p>
            <a:pPr marL="0" indent="0" fontAlgn="base">
              <a:buNone/>
            </a:pPr>
            <a:r>
              <a:rPr lang="fi-FI" dirty="0"/>
              <a:t>Käydään ensin läpi videoon liittyvää sanastoa:</a:t>
            </a:r>
          </a:p>
          <a:p>
            <a:pPr fontAlgn="base"/>
            <a:r>
              <a:rPr lang="fi-FI" b="1" dirty="0"/>
              <a:t>Ääriliikkeellä</a:t>
            </a:r>
            <a:r>
              <a:rPr lang="fi-FI" dirty="0"/>
              <a:t> tarkoitetaan sosiaalista tai poliittista liikettä, jonka näkemykset eroavat merkittävästi valtavirrasta, pyrkivät muuttamaan yhteiskunnan järjestystä ja ovat usein mustavalkoisia ja jyrkkiä, toisinaan myös väkivaltaisia. </a:t>
            </a:r>
          </a:p>
          <a:p>
            <a:pPr fontAlgn="base"/>
            <a:r>
              <a:rPr lang="fi-FI" b="1" dirty="0" err="1"/>
              <a:t>Radikalisaatio</a:t>
            </a:r>
            <a:r>
              <a:rPr lang="fi-FI" dirty="0"/>
              <a:t> on prosessi, jossa ihmisen ajatusmaailma muuttuu äärimmäiseksi ja toisinaan myös väkivaltaiseksi. Usein taustalla on myös tarve kuulua porukkaan, tuntea itsensä hyväksytyksi sekä elämän tarkoituksen etsiminen ja vaikeiden asioiden ymmärtäminen. </a:t>
            </a:r>
          </a:p>
          <a:p>
            <a:pPr fontAlgn="base"/>
            <a:r>
              <a:rPr lang="fi-FI" b="1" dirty="0" err="1"/>
              <a:t>Salafi</a:t>
            </a:r>
            <a:r>
              <a:rPr lang="fi-FI" b="1" dirty="0"/>
              <a:t>-jihadismi</a:t>
            </a:r>
            <a:r>
              <a:rPr lang="fi-FI" dirty="0"/>
              <a:t> = </a:t>
            </a:r>
            <a:r>
              <a:rPr lang="fi-FI" dirty="0" err="1"/>
              <a:t>salafismi</a:t>
            </a:r>
            <a:r>
              <a:rPr lang="fi-FI" dirty="0"/>
              <a:t> on islamin suuntaus, jossa pyritään seuraamaan ensimmäisten muslimien tapoja ja uskoa. Jihadismi puolestaan viittaa pyrkimykseen luoda islamilainen kalifaatti (valtio) väkivaltaisin keinoin. Jihadismin taustalla on usein </a:t>
            </a:r>
            <a:r>
              <a:rPr lang="fi-FI" dirty="0" err="1"/>
              <a:t>salafismi</a:t>
            </a:r>
            <a:r>
              <a:rPr lang="fi-FI" dirty="0"/>
              <a:t>, mutta suurin osa </a:t>
            </a:r>
            <a:r>
              <a:rPr lang="fi-FI" dirty="0" err="1"/>
              <a:t>salafisteista</a:t>
            </a:r>
            <a:r>
              <a:rPr lang="fi-FI" dirty="0"/>
              <a:t> ei ole jihadisteja tai kannata väkivaltaa. </a:t>
            </a:r>
          </a:p>
          <a:p>
            <a:pPr fontAlgn="base"/>
            <a:r>
              <a:rPr lang="fi-FI" b="1" dirty="0" err="1"/>
              <a:t>Incel</a:t>
            </a:r>
            <a:r>
              <a:rPr lang="fi-FI" b="1" dirty="0"/>
              <a:t>-aatteella</a:t>
            </a:r>
            <a:r>
              <a:rPr lang="fi-FI" dirty="0"/>
              <a:t> viitataan usein nuorten heteromiesten verkossa oleviin yhteisöihin, jotka rakentuvat parisuhteiden ja seksin puutteen ympärille. Aatteeseen on myös ajoittain yhdistetty naisvihamielisyys ja jopa väkivallan ihannointi. </a:t>
            </a:r>
          </a:p>
          <a:p>
            <a:pPr fontAlgn="base"/>
            <a:endParaRPr lang="fi-FI" dirty="0"/>
          </a:p>
          <a:p>
            <a:pPr fontAlgn="base"/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0BC9177-B612-1885-66C4-1251DEE40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5096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50E3E-5090-0868-F677-9FB2BAD7B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DAC09B-34BF-8539-EFCB-148A979C6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523636"/>
            <a:ext cx="10515600" cy="1325563"/>
          </a:xfrm>
        </p:spPr>
        <p:txBody>
          <a:bodyPr/>
          <a:lstStyle/>
          <a:p>
            <a:r>
              <a:rPr lang="fi-FI" dirty="0"/>
              <a:t>Video 6: Ääriliikkeet somessa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2BB56A-C829-3748-567F-43497F19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68351"/>
            <a:ext cx="10515600" cy="3379421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Miten ääriliikkeet hyödyntävät somea oman viestinsä levittämisessä? </a:t>
            </a:r>
          </a:p>
          <a:p>
            <a:pPr fontAlgn="base"/>
            <a:r>
              <a:rPr lang="fi-FI" dirty="0"/>
              <a:t>Mitä Sini tarkoittaa cocktail-pöytä -vertauksella? </a:t>
            </a:r>
          </a:p>
          <a:p>
            <a:pPr fontAlgn="base"/>
            <a:r>
              <a:rPr lang="fi-FI" dirty="0"/>
              <a:t>Minkä luulet ajavan nuoria ääriliikkeiden sisällön pariin somessa? 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ED18C17-E962-46D7-871E-9AF6B340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3179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200A8-B0D4-C482-C5A4-9E504AB31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5A6D49-270A-EAB6-F98B-8FFBB9BD8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Video 7: Somealustojen vastuu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090897-99AE-9308-EC35-F3B5168DE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207182"/>
            <a:ext cx="10515600" cy="3379421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fi-FI" b="1" dirty="0"/>
              <a:t>Videoon liittyvää sanastoa:</a:t>
            </a:r>
          </a:p>
          <a:p>
            <a:pPr fontAlgn="base"/>
            <a:r>
              <a:rPr lang="fi-FI" b="1" dirty="0" err="1"/>
              <a:t>Dehumanisaatiolla</a:t>
            </a:r>
            <a:r>
              <a:rPr lang="fi-FI" dirty="0"/>
              <a:t> tarkoitetaan epäinhimillistämistä, eli toisten ihmisten kuvaaminen tavoilla, jotka kyseenalaistavat tai kieltävät heidän ihmisyytensä ja ihmisoikeutensa. </a:t>
            </a:r>
          </a:p>
          <a:p>
            <a:pPr fontAlgn="base"/>
            <a:r>
              <a:rPr lang="fi-FI" b="1" dirty="0"/>
              <a:t>ISIS-</a:t>
            </a:r>
            <a:r>
              <a:rPr lang="fi-FI" b="1" dirty="0" err="1"/>
              <a:t>nashid</a:t>
            </a:r>
            <a:r>
              <a:rPr lang="fi-FI" b="1" dirty="0"/>
              <a:t> </a:t>
            </a:r>
            <a:r>
              <a:rPr lang="fi-FI" dirty="0"/>
              <a:t>= </a:t>
            </a:r>
            <a:r>
              <a:rPr lang="fi-FI" dirty="0" err="1"/>
              <a:t>nashidit</a:t>
            </a:r>
            <a:r>
              <a:rPr lang="fi-FI" dirty="0"/>
              <a:t> ovat islamilaista vokaalimusiikkia, jota myös islamilaiset äärijärjestöt (kuten ISIS) ovat käyttäneet hyväkseen levittäessään omaa propagandaansa ja sanomaansa. 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7BB73A9-A25D-84BE-4913-59EAC188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2517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FE2F-967E-F31B-3336-43E260156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587502-8DDD-11E1-60D3-C0B2D1EEC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Video 7: Somealustojen vastuu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95464B-49AF-BBFA-D990-7A6182ECC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207182"/>
            <a:ext cx="10515600" cy="3379421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Miten Sinin mielestä somealustojen kontrollointi voi myös johtaa negatiivisiin kehityskulkuhiin? </a:t>
            </a:r>
          </a:p>
          <a:p>
            <a:pPr fontAlgn="base"/>
            <a:r>
              <a:rPr lang="fi-FI" dirty="0"/>
              <a:t>Miksi Hannan mielestä somealustojen muuttaminen vastuullisemmiksi voi olla hyvin hankalaa? 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1C59FA-9708-E682-23FE-9F5B20483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1744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0054A-957E-112E-49F5-FADC447E9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505337-57BA-B529-E9EE-0A42F24A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Video 8: Parempaa somea rakentamassa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F2C99F-6919-869C-6F9D-A36D2809D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207182"/>
            <a:ext cx="9209313" cy="3379421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Mitä Hanna tarkoittaa puhuessaan ihmisyyden hyväksymisestä toisissamme? </a:t>
            </a:r>
          </a:p>
          <a:p>
            <a:pPr fontAlgn="base"/>
            <a:r>
              <a:rPr lang="fi-FI" dirty="0"/>
              <a:t>Millaisia vinkkejä Sini antaa siihen, miten voimme kaikki vaikuttaa someympäristöön omalla käytöksellämme?  </a:t>
            </a:r>
          </a:p>
          <a:p>
            <a:pPr fontAlgn="base"/>
            <a:r>
              <a:rPr lang="fi-FI" dirty="0"/>
              <a:t>Miten </a:t>
            </a:r>
            <a:r>
              <a:rPr lang="fi-FI" dirty="0" err="1"/>
              <a:t>Nidaan</a:t>
            </a:r>
            <a:r>
              <a:rPr lang="fi-FI" dirty="0"/>
              <a:t> mainitsemat elementit, eli koulutus ja vaikuttaminen, voivat mielestänne muuttaa someympäristöä?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AAFF09B-8652-42A9-7D1D-F3D97A492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18</a:t>
            </a:fld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42F4BEB-AC79-F714-492E-AAC84678F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3882" y="3124154"/>
            <a:ext cx="1469263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519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0AF3B-4321-4408-43FF-AD709F5F0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1428B1-90E8-FEF9-3A6A-A3D15B4D9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357" y="1739784"/>
            <a:ext cx="10515600" cy="2119800"/>
          </a:xfrm>
        </p:spPr>
        <p:txBody>
          <a:bodyPr>
            <a:normAutofit/>
          </a:bodyPr>
          <a:lstStyle/>
          <a:p>
            <a:r>
              <a:rPr lang="fi-FI" dirty="0"/>
              <a:t>Osat V (ryhmän vinkit): </a:t>
            </a:r>
            <a:br>
              <a:rPr lang="fi-FI" dirty="0"/>
            </a:br>
            <a:r>
              <a:rPr lang="fi-FI" dirty="0"/>
              <a:t>Sovinnolliset somefraasit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A639F6FF-46F0-1692-980F-2FEEC7E5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9922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E86485-B3D7-655D-A125-9676E02F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/>
          <a:lstStyle/>
          <a:p>
            <a:r>
              <a:rPr lang="fi-FI" dirty="0"/>
              <a:t>Harjoituksen kulku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7C5D0-FD31-DE12-8B5E-B359388CE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174524"/>
            <a:ext cx="7583423" cy="3379421"/>
          </a:xfrm>
        </p:spPr>
        <p:txBody>
          <a:bodyPr/>
          <a:lstStyle/>
          <a:p>
            <a:pPr fontAlgn="base"/>
            <a:r>
              <a:rPr lang="fi-FI" dirty="0"/>
              <a:t>Osat I-IV: Videoiden katselu</a:t>
            </a:r>
          </a:p>
          <a:p>
            <a:pPr lvl="1" fontAlgn="base"/>
            <a:r>
              <a:rPr lang="fi-FI" dirty="0"/>
              <a:t>Videot 1 + 8, ja vapaavalintaiset videot välissä</a:t>
            </a:r>
          </a:p>
          <a:p>
            <a:pPr fontAlgn="base"/>
            <a:r>
              <a:rPr lang="fi-FI" dirty="0"/>
              <a:t>Osa V: Omien somevinkkien muotoilu</a:t>
            </a:r>
          </a:p>
          <a:p>
            <a:pPr fontAlgn="base"/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232C90-F9BB-2B22-6AB1-87EA580D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2</a:t>
            </a:fld>
            <a:endParaRPr lang="fi-FI" dirty="0"/>
          </a:p>
        </p:txBody>
      </p:sp>
      <p:pic>
        <p:nvPicPr>
          <p:cNvPr id="7" name="Kuva 6" descr="Kuva, joka sisältää kohteen sydän, luovuus&#10;&#10;Tekoälyllä luotu sisältö voi olla virheellistä.">
            <a:extLst>
              <a:ext uri="{FF2B5EF4-FFF2-40B4-BE49-F238E27FC236}">
                <a16:creationId xmlns:a16="http://schemas.microsoft.com/office/drawing/2014/main" id="{7934696D-2500-625D-1D1B-D46974DF5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6510" y="3691801"/>
            <a:ext cx="2294590" cy="1661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773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8A27F-375F-AC30-9F78-8D756FB5B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B11CAD-9549-CB3A-943C-04376C88D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Sovinnolliset somefraasit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8CCF52-B794-AFEA-290F-B93E7C256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2055813"/>
            <a:ext cx="10515600" cy="3379421"/>
          </a:xfrm>
        </p:spPr>
        <p:txBody>
          <a:bodyPr>
            <a:normAutofit lnSpcReduction="10000"/>
          </a:bodyPr>
          <a:lstStyle/>
          <a:p>
            <a:pPr fontAlgn="base"/>
            <a:r>
              <a:rPr lang="fi-FI" dirty="0"/>
              <a:t>Saatte pienryhmänne kanssa pohdittavaksi jonkin somen ongelmakohdan. </a:t>
            </a:r>
          </a:p>
          <a:p>
            <a:pPr fontAlgn="base"/>
            <a:r>
              <a:rPr lang="fi-FI" dirty="0"/>
              <a:t>Aloittakaa keskustelemalla saamastanne kysymyksestä n. 10 minuutin ajan.</a:t>
            </a:r>
          </a:p>
          <a:p>
            <a:pPr fontAlgn="base"/>
            <a:r>
              <a:rPr lang="fi-FI" dirty="0"/>
              <a:t>Sen jälkeen luokaa jonkinlainen vinkki muille siitä, jota noudattamalla  somesta voisi tulla rakentavampi keskustelu-ympäristö. Vinkin pituus voi olla yhdestä kolmeen lausetta.</a:t>
            </a:r>
          </a:p>
          <a:p>
            <a:pPr fontAlgn="base"/>
            <a:r>
              <a:rPr lang="fi-FI" dirty="0"/>
              <a:t>Lopuksi kaikki pääsevät esittelemään vinkkinsä muille.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4BC9D2E-351E-BBFF-E348-3A5282B9D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1076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81764-EB42-C37F-C0FF-50259CC77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4C8E5F-7C5F-CBC5-974F-812BAA48C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Sovinnolliset somefraasit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2B3F47-9CD5-1FAB-C73F-E746DE56E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2055812"/>
            <a:ext cx="10515600" cy="39531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/>
              <a:t>Ryhmien pohdintakysymykset: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Miten tarkkailla ja ohjailla omaa fiilistä niin, ettei heti vastakkaiseen mielipiteeseen törmätessä kiihtyisikään nollasta sataan?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Miten voisimme somessa nähdä toisemme inhimillisinä, erilaisia puolia sisältävinä yksilöinä?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Miten vastakkaisiin mielipiteisiin voi reagoida muutoin kuin lähtemällä väittelyyn mukaan?  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Millaista keskustelukulttuuria omien “sisäryhmäläisten” eli samoilla tavoilla ajattelevien ihmisten kanssa kannattaa vahvistaa, jotta vastakkainasettelut eivät kärjistyisi?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64A59E-9E81-86F2-2481-3E627045B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98715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953D1-6406-148B-885A-507196AF2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9B5B50-7EFF-1D91-FD36-DD57B1AAB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Jos ryhmä haluaa tuottaa vinkeistä somejulkaisuja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9693F8-9654-0EAB-8AC7-154C13E92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2253343"/>
            <a:ext cx="10515600" cy="3559628"/>
          </a:xfrm>
        </p:spPr>
        <p:txBody>
          <a:bodyPr>
            <a:normAutofit/>
          </a:bodyPr>
          <a:lstStyle/>
          <a:p>
            <a:r>
              <a:rPr lang="fi-FI" dirty="0"/>
              <a:t>Pohtikaa, mille somealustalle haluatte vinkkinne laittaa</a:t>
            </a:r>
          </a:p>
          <a:p>
            <a:r>
              <a:rPr lang="fi-FI" dirty="0"/>
              <a:t>Miettikää, millaiset visuaalinen elementit tukevat laatimanne tekstin viestiä</a:t>
            </a:r>
          </a:p>
          <a:p>
            <a:r>
              <a:rPr lang="fi-FI" dirty="0"/>
              <a:t>Sopikaa kuka vinkit jakaa someen (vetäjä tai osallistujat itse), riippuen kenellä on pääsy halutuille tileille</a:t>
            </a:r>
          </a:p>
          <a:p>
            <a:r>
              <a:rPr lang="fi-FI" dirty="0"/>
              <a:t>Muistakaa </a:t>
            </a:r>
            <a:r>
              <a:rPr lang="fi-FI" dirty="0" err="1"/>
              <a:t>tägätä</a:t>
            </a:r>
            <a:r>
              <a:rPr lang="fi-FI" dirty="0"/>
              <a:t> #sovinto!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B5B720C-7C62-0B1A-3559-59CA3878E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7303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70EEBDC5-9266-86A1-71DD-2E8A5090CA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B39EE-992B-1B42-906E-CF1BC3B356A5}" type="slidenum">
              <a:rPr lang="fi-FI" smtClean="0"/>
              <a:pPr/>
              <a:t>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1399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9C121-CFF4-8FB1-BBAD-AD75613DB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D2617B-B060-4943-D1AC-D8B3F0D20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/>
          <a:lstStyle/>
          <a:p>
            <a:r>
              <a:rPr lang="fi-FI" dirty="0"/>
              <a:t>Tavoitteet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1A2307-B192-226B-F375-2A8B3514A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174524"/>
            <a:ext cx="7258395" cy="3379421"/>
          </a:xfrm>
        </p:spPr>
        <p:txBody>
          <a:bodyPr/>
          <a:lstStyle/>
          <a:p>
            <a:pPr fontAlgn="base"/>
            <a:r>
              <a:rPr lang="fi-FI" dirty="0"/>
              <a:t>Tutustua erilaisiin somen vastakkainasetteluihin liittyviin ilmiöihin.</a:t>
            </a:r>
          </a:p>
          <a:p>
            <a:pPr fontAlgn="base"/>
            <a:r>
              <a:rPr lang="fi-FI" dirty="0"/>
              <a:t>Pohtia, millaista somekäyttäytymistä ja -ympäristöä itse haluaisi olla rakentamassa.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33C337F-B788-31EC-7132-DB9DC7570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3</a:t>
            </a:fld>
            <a:endParaRPr lang="fi-FI" dirty="0"/>
          </a:p>
        </p:txBody>
      </p:sp>
      <p:pic>
        <p:nvPicPr>
          <p:cNvPr id="7" name="Kuva 6" descr="Kuva, joka sisältää kohteen sydän, luovuus&#10;&#10;Tekoälyllä luotu sisältö voi olla virheellistä.">
            <a:extLst>
              <a:ext uri="{FF2B5EF4-FFF2-40B4-BE49-F238E27FC236}">
                <a16:creationId xmlns:a16="http://schemas.microsoft.com/office/drawing/2014/main" id="{A9CFFCC3-B561-2C3C-6BF1-7FBF66B586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5961" y="3211589"/>
            <a:ext cx="2294590" cy="1661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245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988DDF-2D03-9103-5BC8-EF558C273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2501784"/>
            <a:ext cx="10515600" cy="2119800"/>
          </a:xfrm>
        </p:spPr>
        <p:txBody>
          <a:bodyPr>
            <a:normAutofit fontScale="90000"/>
          </a:bodyPr>
          <a:lstStyle/>
          <a:p>
            <a:r>
              <a:rPr lang="fi-FI" dirty="0"/>
              <a:t>Harjoituksen taustaa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B9BACF0D-9CDF-F8D3-2831-8357D87B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5820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93CEF4-850B-6E36-E4C3-7BDF113D0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730250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Harjoituksen taustaa</a:t>
            </a:r>
            <a:br>
              <a:rPr lang="fi-FI" b="0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9322D3-AFB6-26B2-61CD-10FF43645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32858"/>
            <a:ext cx="10515600" cy="4365171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fi-FI" dirty="0"/>
              <a:t>Syksyllä 2024 Suomen Lähetysseura ja </a:t>
            </a:r>
            <a:r>
              <a:rPr lang="fi-FI" dirty="0" err="1"/>
              <a:t>Changemaker</a:t>
            </a:r>
            <a:r>
              <a:rPr lang="fi-FI" dirty="0"/>
              <a:t> järjestivät “Kuinka ulos somekuplasta” –tapahtuman. Sen paneeliosuuteen osallistuivat: </a:t>
            </a:r>
          </a:p>
          <a:p>
            <a:pPr fontAlgn="base"/>
            <a:r>
              <a:rPr lang="fi-FI" b="1" dirty="0" err="1"/>
              <a:t>Nidaa</a:t>
            </a:r>
            <a:r>
              <a:rPr lang="fi-FI" b="1" dirty="0"/>
              <a:t> </a:t>
            </a:r>
            <a:r>
              <a:rPr lang="fi-FI" b="1" dirty="0" err="1"/>
              <a:t>Nassar</a:t>
            </a:r>
            <a:r>
              <a:rPr lang="fi-FI" dirty="0"/>
              <a:t>, palestiinalainen poliittinen aktivisti, joka johtaa </a:t>
            </a:r>
            <a:r>
              <a:rPr lang="fi-FI" dirty="0" err="1"/>
              <a:t>Baladna</a:t>
            </a:r>
            <a:r>
              <a:rPr lang="fi-FI" dirty="0"/>
              <a:t>-nuorisojärjestöä. </a:t>
            </a:r>
            <a:r>
              <a:rPr lang="fi-FI" dirty="0" err="1"/>
              <a:t>Baladna</a:t>
            </a:r>
            <a:r>
              <a:rPr lang="fi-FI" dirty="0"/>
              <a:t> on Suomen Lähetysseuran kumppani, joka keskittyy erityisesti nuorten ja nuorten aikuisten rauhantaitojen kehittämiseen.   </a:t>
            </a:r>
          </a:p>
          <a:p>
            <a:pPr fontAlgn="base"/>
            <a:r>
              <a:rPr lang="fi-FI" b="1" dirty="0"/>
              <a:t>Sini </a:t>
            </a:r>
            <a:r>
              <a:rPr lang="fi-FI" b="1" dirty="0" err="1"/>
              <a:t>Al-Fraidawi</a:t>
            </a:r>
            <a:r>
              <a:rPr lang="fi-FI" b="1" dirty="0"/>
              <a:t>, </a:t>
            </a:r>
            <a:r>
              <a:rPr lang="fi-FI" dirty="0"/>
              <a:t>joka erikoistui teologian opinnoissaan uskontoon, konflikteihin ja dialogiin. Sinin erityisenä kiinnostuksenkohteena ovat olleet ääri-ideologiat sosiaalisessa mediassa. Sini on </a:t>
            </a:r>
            <a:r>
              <a:rPr lang="fi-FI" dirty="0" err="1"/>
              <a:t>Changemaker</a:t>
            </a:r>
            <a:r>
              <a:rPr lang="fi-FI" dirty="0"/>
              <a:t>-verkoston pitkäaikainen vapaaehtoinen ja toimi vuonna 2025 sen puheenjohtajana.</a:t>
            </a:r>
          </a:p>
          <a:p>
            <a:pPr fontAlgn="base"/>
            <a:r>
              <a:rPr lang="fi-FI" b="1" dirty="0"/>
              <a:t>Hanna Reinikainen, </a:t>
            </a:r>
            <a:r>
              <a:rPr lang="fi-FI" dirty="0"/>
              <a:t>tutkijatohtori Helsingin yliopistolta. Tällä hetkellä Hanna tutkii mm. poliittista viestintää, nuorten toimijuutta ja vastuullista vaikuttamista somessa, sekä sosiaalisen median sisällöntuottajien suhdetta algoritmisiin järjestelmiin.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DBFE513-39E7-842A-9AF8-B38F0375E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3100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9C7DD-2CC9-FF82-7FB7-4DF09E051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2D0E05-D904-BF12-9B9C-195C6A88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357" y="1739784"/>
            <a:ext cx="10515600" cy="2119800"/>
          </a:xfrm>
        </p:spPr>
        <p:txBody>
          <a:bodyPr>
            <a:normAutofit fontScale="90000"/>
          </a:bodyPr>
          <a:lstStyle/>
          <a:p>
            <a:r>
              <a:rPr lang="fi-FI" dirty="0"/>
              <a:t>Osat I-IV (videot): </a:t>
            </a:r>
            <a:br>
              <a:rPr lang="fi-FI" dirty="0"/>
            </a:br>
            <a:r>
              <a:rPr lang="fi-FI" dirty="0"/>
              <a:t>Somen vastakkainasettelut ja </a:t>
            </a:r>
            <a:br>
              <a:rPr lang="fi-FI" dirty="0"/>
            </a:br>
            <a:r>
              <a:rPr lang="fi-FI" dirty="0"/>
              <a:t>meidän kaikkien vastuu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745AE9F1-CFC5-9C5C-E52F-13A1D2938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1697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EB3DC-72DC-F418-AE44-DDE638AC9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2C3C72-74BA-389B-BE21-444D06EE1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840694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fi-FI" b="0" dirty="0"/>
            </a:br>
            <a:r>
              <a:rPr lang="fi-FI" dirty="0"/>
              <a:t>Video 1: Someleireistä kaninkoloihin </a:t>
            </a:r>
            <a:br>
              <a:rPr lang="fi-FI" b="0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8DA0E8-C196-90C9-0B83-5EA22A41AB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166257"/>
            <a:ext cx="10515599" cy="3734358"/>
          </a:xfrm>
        </p:spPr>
        <p:txBody>
          <a:bodyPr/>
          <a:lstStyle/>
          <a:p>
            <a:pPr fontAlgn="base"/>
            <a:r>
              <a:rPr lang="fi-FI" dirty="0"/>
              <a:t>Miten somessa mielestänne rakennetaan rajoja omien ja muiden “leirien” välille? </a:t>
            </a:r>
          </a:p>
          <a:p>
            <a:pPr fontAlgn="base"/>
            <a:r>
              <a:rPr lang="fi-FI" dirty="0"/>
              <a:t>Oletko koskaan itse huomannut joutuneesi Sinin mainitsemaan kaninkoloon, eli keskelle kiivastakin someväittelyä? Tai oletko todistanut sellaista mm. kommenttikentässä</a:t>
            </a:r>
          </a:p>
          <a:p>
            <a:pPr fontAlgn="base"/>
            <a:r>
              <a:rPr lang="fi-FI" dirty="0" err="1"/>
              <a:t>Nidaa</a:t>
            </a:r>
            <a:r>
              <a:rPr lang="fi-FI" dirty="0"/>
              <a:t> kertoo omassa puheenvuorossaan, miten some heijastelee ympäröivää yhteiskuntaa.  Miten esim. politiikka tai taloudelliset tekijät näkyvät sinun mielestäsi somessa?  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8DD889A-1FB8-4BB6-4A42-6B3B308F5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8380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F64AB-FBFD-A3BD-04C4-7B2816C96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F188B0-472C-43B0-02F3-BC1614F19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Muiden videoiden valinta</a:t>
            </a:r>
            <a:br>
              <a:rPr lang="fi-FI" b="0" dirty="0"/>
            </a:br>
            <a:br>
              <a:rPr lang="fi-FI" b="0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2BFC44-3C40-546B-7A04-1D2BBD20FE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5501" y="1741714"/>
            <a:ext cx="10515599" cy="42351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Mitkä seuraavista videoista (2-7) kiinnostaisivat teitä? Keskustelkaa pienryhmässä muutama minuutti, jonka jälkeen jokainen saa nimetä muutaman suosikkinsa.</a:t>
            </a:r>
          </a:p>
          <a:p>
            <a:pPr fontAlgn="base"/>
            <a:r>
              <a:rPr lang="fi-FI" dirty="0"/>
              <a:t>Video 2: Somen vastakkainasettelut</a:t>
            </a:r>
          </a:p>
          <a:p>
            <a:pPr fontAlgn="base"/>
            <a:r>
              <a:rPr lang="fi-FI" dirty="0"/>
              <a:t>Video 3: Kaiken takana on algoritmi? </a:t>
            </a:r>
          </a:p>
          <a:p>
            <a:pPr fontAlgn="base"/>
            <a:r>
              <a:rPr lang="fi-FI" dirty="0"/>
              <a:t>Video 4: Sensuuri sananvapauden tiellä </a:t>
            </a:r>
          </a:p>
          <a:p>
            <a:pPr fontAlgn="base"/>
            <a:r>
              <a:rPr lang="fi-FI" dirty="0"/>
              <a:t>Video 5: Nuorten poliittinen toimijuus somessa </a:t>
            </a:r>
          </a:p>
          <a:p>
            <a:pPr fontAlgn="base"/>
            <a:r>
              <a:rPr lang="fi-FI" dirty="0"/>
              <a:t>Video 6: Ääriliikkeet somessa </a:t>
            </a:r>
          </a:p>
          <a:p>
            <a:pPr fontAlgn="base"/>
            <a:r>
              <a:rPr lang="fi-FI" dirty="0"/>
              <a:t>Video 7: Somealustojen vastuu </a:t>
            </a:r>
          </a:p>
          <a:p>
            <a:pPr fontAlgn="base"/>
            <a:r>
              <a:rPr lang="fi-FI" i="1" dirty="0"/>
              <a:t>Video 8: Parempaa somea rakentamassa (kaikki katsovat)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0570341-0813-FCF4-AA57-986AC782D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5428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E86485-B3D7-655D-A125-9676E02F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30250"/>
            <a:ext cx="10515600" cy="1325563"/>
          </a:xfrm>
        </p:spPr>
        <p:txBody>
          <a:bodyPr/>
          <a:lstStyle/>
          <a:p>
            <a:r>
              <a:rPr lang="fi-FI" dirty="0"/>
              <a:t>Video 2: Somen vastakkainasettelut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7C5D0-FD31-DE12-8B5E-B359388CE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207182"/>
            <a:ext cx="7258395" cy="3379421"/>
          </a:xfrm>
        </p:spPr>
        <p:txBody>
          <a:bodyPr>
            <a:normAutofit lnSpcReduction="10000"/>
          </a:bodyPr>
          <a:lstStyle/>
          <a:p>
            <a:pPr fontAlgn="base"/>
            <a:r>
              <a:rPr lang="fi-FI" dirty="0"/>
              <a:t>Miten </a:t>
            </a:r>
            <a:r>
              <a:rPr lang="fi-FI" dirty="0" err="1"/>
              <a:t>Nidaa</a:t>
            </a:r>
            <a:r>
              <a:rPr lang="fi-FI" dirty="0"/>
              <a:t> kuvaa polarisaation luomia haasteita siinä, miten järjestöt voivat tavoittaa nuoria? </a:t>
            </a:r>
          </a:p>
          <a:p>
            <a:pPr fontAlgn="base"/>
            <a:r>
              <a:rPr lang="fi-FI" dirty="0"/>
              <a:t>Millainen kieli mielestänne vahvistaa somen vastakkainasetteluja?  </a:t>
            </a:r>
          </a:p>
          <a:p>
            <a:pPr fontAlgn="base"/>
            <a:r>
              <a:rPr lang="fi-FI" dirty="0"/>
              <a:t>Mitä ajattelette Hannan sitaatista: “Meidän on tosi </a:t>
            </a:r>
            <a:r>
              <a:rPr lang="fi-FI" dirty="0" err="1"/>
              <a:t>vaikeeta</a:t>
            </a:r>
            <a:r>
              <a:rPr lang="fi-FI" dirty="0"/>
              <a:t> kuunnella niitä, joilla on eri ajatukset ja siten eri identiteetit kuin meillä”?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232C90-F9BB-2B22-6AB1-87EA580D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186B-072D-6149-B4A5-B9C46365F353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004A12B-4388-A516-6518-10E92DF8C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65028" y="2511982"/>
            <a:ext cx="3145972" cy="2386590"/>
          </a:xfrm>
        </p:spPr>
        <p:txBody>
          <a:bodyPr>
            <a:normAutofit/>
          </a:bodyPr>
          <a:lstStyle/>
          <a:p>
            <a:r>
              <a:rPr lang="fi-FI" b="1" dirty="0"/>
              <a:t>Polarisaatiolla tarkoitetaan yhteiskunnallista vastakkainasettelua, jossa kansalaiset ja mielipiteet jakautuvat vastakkaisiin ryhmiin.</a:t>
            </a:r>
          </a:p>
        </p:txBody>
      </p:sp>
    </p:spTree>
    <p:extLst>
      <p:ext uri="{BB962C8B-B14F-4D97-AF65-F5344CB8AC3E}">
        <p14:creationId xmlns:p14="http://schemas.microsoft.com/office/powerpoint/2010/main" val="3300649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Mukautetut 1">
      <a:dk1>
        <a:srgbClr val="0A0A0A"/>
      </a:dk1>
      <a:lt1>
        <a:srgbClr val="FFFFFF"/>
      </a:lt1>
      <a:dk2>
        <a:srgbClr val="0E2841"/>
      </a:dk2>
      <a:lt2>
        <a:srgbClr val="E8E8E8"/>
      </a:lt2>
      <a:accent1>
        <a:srgbClr val="009874"/>
      </a:accent1>
      <a:accent2>
        <a:srgbClr val="A0C363"/>
      </a:accent2>
      <a:accent3>
        <a:srgbClr val="F297A2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1054</Words>
  <Application>Microsoft Office PowerPoint</Application>
  <PresentationFormat>Laajakuva</PresentationFormat>
  <Paragraphs>110</Paragraphs>
  <Slides>23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7" baseType="lpstr">
      <vt:lpstr>Aptos</vt:lpstr>
      <vt:lpstr>Aptos Light</vt:lpstr>
      <vt:lpstr>Arial</vt:lpstr>
      <vt:lpstr>Office-teema</vt:lpstr>
      <vt:lpstr>Sovintoa someen!</vt:lpstr>
      <vt:lpstr>Harjoituksen kulku</vt:lpstr>
      <vt:lpstr>Tavoitteet</vt:lpstr>
      <vt:lpstr>Harjoituksen taustaa  </vt:lpstr>
      <vt:lpstr>Harjoituksen taustaa </vt:lpstr>
      <vt:lpstr>Osat I-IV (videot):  Somen vastakkainasettelut ja  meidän kaikkien vastuu</vt:lpstr>
      <vt:lpstr> Video 1: Someleireistä kaninkoloihin  </vt:lpstr>
      <vt:lpstr>Muiden videoiden valinta  </vt:lpstr>
      <vt:lpstr>Video 2: Somen vastakkainasettelut</vt:lpstr>
      <vt:lpstr>Video 3: Kaiken takana on algoritmi?</vt:lpstr>
      <vt:lpstr>Video 4: Sensuuri sananvapauden tiellä</vt:lpstr>
      <vt:lpstr>Video 4: Sensuuri sananvapauden tiellä</vt:lpstr>
      <vt:lpstr>Video 5: Nuorten poliittinen toimijuus somessa</vt:lpstr>
      <vt:lpstr>Video 6: Ääriliikkeet somessa</vt:lpstr>
      <vt:lpstr>Video 6: Ääriliikkeet somessa</vt:lpstr>
      <vt:lpstr>Video 7: Somealustojen vastuu</vt:lpstr>
      <vt:lpstr>Video 7: Somealustojen vastuu</vt:lpstr>
      <vt:lpstr>Video 8: Parempaa somea rakentamassa </vt:lpstr>
      <vt:lpstr>Osat V (ryhmän vinkit):  Sovinnolliset somefraasit</vt:lpstr>
      <vt:lpstr>Sovinnolliset somefraasit</vt:lpstr>
      <vt:lpstr>Sovinnolliset somefraasit</vt:lpstr>
      <vt:lpstr>Jos ryhmä haluaa tuottaa vinkeistä somejulkaisuja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Hörkkö</dc:creator>
  <cp:lastModifiedBy>Harkko Reetta</cp:lastModifiedBy>
  <cp:revision>35</cp:revision>
  <cp:lastPrinted>2026-02-20T12:42:46Z</cp:lastPrinted>
  <dcterms:created xsi:type="dcterms:W3CDTF">2026-01-23T12:10:08Z</dcterms:created>
  <dcterms:modified xsi:type="dcterms:W3CDTF">2026-02-23T13:35:51Z</dcterms:modified>
</cp:coreProperties>
</file>